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4"/>
    <p:sldMasterId id="2147483692" r:id="rId5"/>
    <p:sldMasterId id="2147483698" r:id="rId6"/>
  </p:sldMasterIdLst>
  <p:notesMasterIdLst>
    <p:notesMasterId r:id="rId14"/>
  </p:notesMasterIdLst>
  <p:handoutMasterIdLst>
    <p:handoutMasterId r:id="rId15"/>
  </p:handoutMasterIdLst>
  <p:sldIdLst>
    <p:sldId id="257" r:id="rId7"/>
    <p:sldId id="1456" r:id="rId8"/>
    <p:sldId id="1457" r:id="rId9"/>
    <p:sldId id="1458" r:id="rId10"/>
    <p:sldId id="1459" r:id="rId11"/>
    <p:sldId id="366" r:id="rId12"/>
    <p:sldId id="146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BCEE"/>
    <a:srgbClr val="0162B3"/>
    <a:srgbClr val="0161B3"/>
    <a:srgbClr val="98012E"/>
    <a:srgbClr val="7880E7"/>
    <a:srgbClr val="0065B9"/>
    <a:srgbClr val="0465B4"/>
    <a:srgbClr val="0164B5"/>
    <a:srgbClr val="0065B7"/>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32" autoAdjust="0"/>
    <p:restoredTop sz="93907" autoAdjust="0"/>
  </p:normalViewPr>
  <p:slideViewPr>
    <p:cSldViewPr snapToGrid="0" snapToObjects="1">
      <p:cViewPr varScale="1">
        <p:scale>
          <a:sx n="68" d="100"/>
          <a:sy n="68" d="100"/>
        </p:scale>
        <p:origin x="696"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49" d="100"/>
          <a:sy n="49" d="100"/>
        </p:scale>
        <p:origin x="2668" y="5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hyperlink" Target="https://www.england.nhs.uk/email-bulletins/dentistry-oral-health-update/" TargetMode="External"/><Relationship Id="rId2" Type="http://schemas.openxmlformats.org/officeDocument/2006/relationships/hyperlink" Target="https://www.gov.uk/guidance/ppe-portal-how-to-order-emergency-personal-protective-equipment" TargetMode="External"/><Relationship Id="rId1" Type="http://schemas.openxmlformats.org/officeDocument/2006/relationships/hyperlink" Target="https://www.nhsemployers.org/covid19/health-safety-and-wellbeing/supporting-staff-health-and-safety/risk-assessments-for-staff" TargetMode="External"/></Relationships>
</file>

<file path=ppt/diagrams/_rels/drawing2.xml.rels><?xml version="1.0" encoding="UTF-8" standalone="yes"?>
<Relationships xmlns="http://schemas.openxmlformats.org/package/2006/relationships"><Relationship Id="rId3" Type="http://schemas.openxmlformats.org/officeDocument/2006/relationships/hyperlink" Target="https://www.england.nhs.uk/email-bulletins/dentistry-oral-health-update/" TargetMode="External"/><Relationship Id="rId2" Type="http://schemas.openxmlformats.org/officeDocument/2006/relationships/hyperlink" Target="https://www.gov.uk/guidance/ppe-portal-how-to-order-emergency-personal-protective-equipment" TargetMode="External"/><Relationship Id="rId1" Type="http://schemas.openxmlformats.org/officeDocument/2006/relationships/hyperlink" Target="https://www.nhsemployers.org/covid19/health-safety-and-wellbeing/supporting-staff-health-and-safety/risk-assessments-for-staff" TargetMode="Externa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535FE2-A1DF-441B-A805-D31A9CD863D2}" type="doc">
      <dgm:prSet loTypeId="urn:microsoft.com/office/officeart/2005/8/layout/default" loCatId="list" qsTypeId="urn:microsoft.com/office/officeart/2005/8/quickstyle/simple1" qsCatId="simple" csTypeId="urn:microsoft.com/office/officeart/2005/8/colors/accent1_5" csCatId="accent1" phldr="1"/>
      <dgm:spPr/>
      <dgm:t>
        <a:bodyPr/>
        <a:lstStyle/>
        <a:p>
          <a:endParaRPr lang="en-GB"/>
        </a:p>
      </dgm:t>
    </dgm:pt>
    <dgm:pt modelId="{69527494-A8F5-4A61-BA7B-0F60AC257E83}">
      <dgm:prSet phldrT="[Text]" custT="1"/>
      <dgm:spPr/>
      <dgm:t>
        <a:bodyPr/>
        <a:lstStyle/>
        <a:p>
          <a:r>
            <a:rPr lang="en-GB" sz="1400" dirty="0">
              <a:solidFill>
                <a:schemeClr val="tx1"/>
              </a:solidFill>
            </a:rPr>
            <a:t>Remote risk assessment and triage of all patients, including COVID-19 screening</a:t>
          </a:r>
        </a:p>
      </dgm:t>
    </dgm:pt>
    <dgm:pt modelId="{C21F20DB-B612-464F-8D7A-4352E66D5521}" type="parTrans" cxnId="{1B6D19A8-C9C6-41E7-B5B3-09EA58864988}">
      <dgm:prSet/>
      <dgm:spPr/>
      <dgm:t>
        <a:bodyPr/>
        <a:lstStyle/>
        <a:p>
          <a:endParaRPr lang="en-GB" sz="1600">
            <a:solidFill>
              <a:schemeClr val="tx1"/>
            </a:solidFill>
          </a:endParaRPr>
        </a:p>
      </dgm:t>
    </dgm:pt>
    <dgm:pt modelId="{B167DF03-0B30-451F-A52D-513DE3ACDBD0}" type="sibTrans" cxnId="{1B6D19A8-C9C6-41E7-B5B3-09EA58864988}">
      <dgm:prSet/>
      <dgm:spPr/>
      <dgm:t>
        <a:bodyPr/>
        <a:lstStyle/>
        <a:p>
          <a:endParaRPr lang="en-GB" sz="1600">
            <a:solidFill>
              <a:schemeClr val="tx1"/>
            </a:solidFill>
          </a:endParaRPr>
        </a:p>
      </dgm:t>
    </dgm:pt>
    <dgm:pt modelId="{4120842F-DB8C-40AE-8983-9D36C2488B4C}">
      <dgm:prSet phldrT="[Text]" custT="1"/>
      <dgm:spPr/>
      <dgm:t>
        <a:bodyPr/>
        <a:lstStyle/>
        <a:p>
          <a:r>
            <a:rPr lang="en-GB" sz="1400" dirty="0">
              <a:solidFill>
                <a:schemeClr val="tx1"/>
              </a:solidFill>
            </a:rPr>
            <a:t>PHE Infection Prevention Control guidelines</a:t>
          </a:r>
        </a:p>
      </dgm:t>
    </dgm:pt>
    <dgm:pt modelId="{695BA3EB-1163-4719-90FA-B3B83C3E3304}" type="parTrans" cxnId="{EB3A12EC-EE00-4CE6-89CE-A90ECAC6155C}">
      <dgm:prSet/>
      <dgm:spPr/>
      <dgm:t>
        <a:bodyPr/>
        <a:lstStyle/>
        <a:p>
          <a:endParaRPr lang="en-GB" sz="1600">
            <a:solidFill>
              <a:schemeClr val="tx1"/>
            </a:solidFill>
          </a:endParaRPr>
        </a:p>
      </dgm:t>
    </dgm:pt>
    <dgm:pt modelId="{073AD72D-17A3-4252-AE5D-29244F682616}" type="sibTrans" cxnId="{EB3A12EC-EE00-4CE6-89CE-A90ECAC6155C}">
      <dgm:prSet/>
      <dgm:spPr/>
      <dgm:t>
        <a:bodyPr/>
        <a:lstStyle/>
        <a:p>
          <a:endParaRPr lang="en-GB" sz="1600">
            <a:solidFill>
              <a:schemeClr val="tx1"/>
            </a:solidFill>
          </a:endParaRPr>
        </a:p>
      </dgm:t>
    </dgm:pt>
    <dgm:pt modelId="{259B5B1F-FCC4-4F68-94D7-970A40C60F54}">
      <dgm:prSet phldrT="[Text]" custT="1"/>
      <dgm:spPr/>
      <dgm:t>
        <a:bodyPr/>
        <a:lstStyle/>
        <a:p>
          <a:r>
            <a:rPr lang="en-GB" sz="1400" dirty="0">
              <a:solidFill>
                <a:schemeClr val="tx1"/>
              </a:solidFill>
            </a:rPr>
            <a:t>Approaches for clinically vulnerable and clinically extremely vulnerable patients and staff</a:t>
          </a:r>
        </a:p>
      </dgm:t>
    </dgm:pt>
    <dgm:pt modelId="{56E8C40A-9B98-4BF7-8DBA-B83A47513076}" type="parTrans" cxnId="{CE0FA554-D3FF-4853-BBD8-ACBC7F705AB0}">
      <dgm:prSet/>
      <dgm:spPr/>
      <dgm:t>
        <a:bodyPr/>
        <a:lstStyle/>
        <a:p>
          <a:endParaRPr lang="en-GB" sz="1600">
            <a:solidFill>
              <a:schemeClr val="tx1"/>
            </a:solidFill>
          </a:endParaRPr>
        </a:p>
      </dgm:t>
    </dgm:pt>
    <dgm:pt modelId="{6171692A-D372-4E76-9798-D6F40310ACB1}" type="sibTrans" cxnId="{CE0FA554-D3FF-4853-BBD8-ACBC7F705AB0}">
      <dgm:prSet/>
      <dgm:spPr/>
      <dgm:t>
        <a:bodyPr/>
        <a:lstStyle/>
        <a:p>
          <a:endParaRPr lang="en-GB" sz="1600">
            <a:solidFill>
              <a:schemeClr val="tx1"/>
            </a:solidFill>
          </a:endParaRPr>
        </a:p>
      </dgm:t>
    </dgm:pt>
    <dgm:pt modelId="{456B9048-8416-4A32-AF78-C145DD872781}">
      <dgm:prSet phldrT="[Text]" custT="1"/>
      <dgm:spPr/>
      <dgm:t>
        <a:bodyPr/>
        <a:lstStyle/>
        <a:p>
          <a:r>
            <a:rPr lang="en-GB" sz="1400" dirty="0">
              <a:solidFill>
                <a:schemeClr val="tx1"/>
              </a:solidFill>
            </a:rPr>
            <a:t>Public and professional communications</a:t>
          </a:r>
        </a:p>
      </dgm:t>
    </dgm:pt>
    <dgm:pt modelId="{10C011D1-1EFE-40E5-913C-F5235FE63960}" type="parTrans" cxnId="{312C095C-EF2B-40FE-A907-1F9610EA668F}">
      <dgm:prSet/>
      <dgm:spPr/>
      <dgm:t>
        <a:bodyPr/>
        <a:lstStyle/>
        <a:p>
          <a:endParaRPr lang="en-GB" sz="1600">
            <a:solidFill>
              <a:schemeClr val="tx1"/>
            </a:solidFill>
          </a:endParaRPr>
        </a:p>
      </dgm:t>
    </dgm:pt>
    <dgm:pt modelId="{24B6FBA4-69AE-488C-8710-1D6303EE12AD}" type="sibTrans" cxnId="{312C095C-EF2B-40FE-A907-1F9610EA668F}">
      <dgm:prSet/>
      <dgm:spPr/>
      <dgm:t>
        <a:bodyPr/>
        <a:lstStyle/>
        <a:p>
          <a:endParaRPr lang="en-GB" sz="1600">
            <a:solidFill>
              <a:schemeClr val="tx1"/>
            </a:solidFill>
          </a:endParaRPr>
        </a:p>
      </dgm:t>
    </dgm:pt>
    <dgm:pt modelId="{00BF0E60-C513-4EA3-8B32-563C82E04345}">
      <dgm:prSet phldrT="[Text]" custT="1"/>
      <dgm:spPr/>
      <dgm:t>
        <a:bodyPr/>
        <a:lstStyle/>
        <a:p>
          <a:r>
            <a:rPr lang="en-GB" sz="1400" dirty="0">
              <a:solidFill>
                <a:schemeClr val="tx1"/>
              </a:solidFill>
            </a:rPr>
            <a:t>Reviewing organisation of UDC systems in context of second wave, and ensuring agility</a:t>
          </a:r>
        </a:p>
      </dgm:t>
    </dgm:pt>
    <dgm:pt modelId="{359603B4-5BDF-4758-91C9-0D018A24DB01}" type="parTrans" cxnId="{2275F99D-D3A5-4034-86DF-22001ADC6D32}">
      <dgm:prSet/>
      <dgm:spPr/>
      <dgm:t>
        <a:bodyPr/>
        <a:lstStyle/>
        <a:p>
          <a:endParaRPr lang="en-GB" sz="1600">
            <a:solidFill>
              <a:schemeClr val="tx1"/>
            </a:solidFill>
          </a:endParaRPr>
        </a:p>
      </dgm:t>
    </dgm:pt>
    <dgm:pt modelId="{2FC7ED6E-D335-4917-A5D3-9CC94F22D4A4}" type="sibTrans" cxnId="{2275F99D-D3A5-4034-86DF-22001ADC6D32}">
      <dgm:prSet/>
      <dgm:spPr/>
      <dgm:t>
        <a:bodyPr/>
        <a:lstStyle/>
        <a:p>
          <a:endParaRPr lang="en-GB" sz="1600">
            <a:solidFill>
              <a:schemeClr val="tx1"/>
            </a:solidFill>
          </a:endParaRPr>
        </a:p>
      </dgm:t>
    </dgm:pt>
    <dgm:pt modelId="{B691E8D9-4A34-4BE7-99AD-E8272EEFCAA7}">
      <dgm:prSet phldrT="[Text]" custT="1"/>
      <dgm:spPr/>
      <dgm:t>
        <a:bodyPr/>
        <a:lstStyle/>
        <a:p>
          <a:r>
            <a:rPr lang="en-GB" sz="1400" dirty="0">
              <a:solidFill>
                <a:schemeClr val="tx1"/>
              </a:solidFill>
            </a:rPr>
            <a:t>Prioritisation of patients for face-to-face care (urgent care; interrupted care plans; high risk patients)</a:t>
          </a:r>
        </a:p>
      </dgm:t>
    </dgm:pt>
    <dgm:pt modelId="{FFCD661C-D337-4D5E-88BD-784DB348381B}" type="parTrans" cxnId="{FE89D997-7AC6-43F5-AA11-108ED343F8CA}">
      <dgm:prSet/>
      <dgm:spPr/>
      <dgm:t>
        <a:bodyPr/>
        <a:lstStyle/>
        <a:p>
          <a:endParaRPr lang="en-GB">
            <a:solidFill>
              <a:schemeClr val="tx1"/>
            </a:solidFill>
          </a:endParaRPr>
        </a:p>
      </dgm:t>
    </dgm:pt>
    <dgm:pt modelId="{8E7505E7-ECA5-4B63-AEE0-CD48816165FD}" type="sibTrans" cxnId="{FE89D997-7AC6-43F5-AA11-108ED343F8CA}">
      <dgm:prSet/>
      <dgm:spPr/>
      <dgm:t>
        <a:bodyPr/>
        <a:lstStyle/>
        <a:p>
          <a:endParaRPr lang="en-GB">
            <a:solidFill>
              <a:schemeClr val="tx1"/>
            </a:solidFill>
          </a:endParaRPr>
        </a:p>
      </dgm:t>
    </dgm:pt>
    <dgm:pt modelId="{0FA08735-FA84-4E27-9D4E-41130B9008D9}" type="pres">
      <dgm:prSet presAssocID="{85535FE2-A1DF-441B-A805-D31A9CD863D2}" presName="diagram" presStyleCnt="0">
        <dgm:presLayoutVars>
          <dgm:dir/>
          <dgm:resizeHandles val="exact"/>
        </dgm:presLayoutVars>
      </dgm:prSet>
      <dgm:spPr/>
    </dgm:pt>
    <dgm:pt modelId="{699016A6-D622-4685-842F-7C10D5DB0E11}" type="pres">
      <dgm:prSet presAssocID="{69527494-A8F5-4A61-BA7B-0F60AC257E83}" presName="node" presStyleLbl="node1" presStyleIdx="0" presStyleCnt="6">
        <dgm:presLayoutVars>
          <dgm:bulletEnabled val="1"/>
        </dgm:presLayoutVars>
      </dgm:prSet>
      <dgm:spPr/>
    </dgm:pt>
    <dgm:pt modelId="{A63D5299-7184-4F8A-A616-DB170667737E}" type="pres">
      <dgm:prSet presAssocID="{B167DF03-0B30-451F-A52D-513DE3ACDBD0}" presName="sibTrans" presStyleCnt="0"/>
      <dgm:spPr/>
    </dgm:pt>
    <dgm:pt modelId="{A98C789B-6BE0-4F44-A9F0-3A2A6225F5BB}" type="pres">
      <dgm:prSet presAssocID="{4120842F-DB8C-40AE-8983-9D36C2488B4C}" presName="node" presStyleLbl="node1" presStyleIdx="1" presStyleCnt="6">
        <dgm:presLayoutVars>
          <dgm:bulletEnabled val="1"/>
        </dgm:presLayoutVars>
      </dgm:prSet>
      <dgm:spPr/>
    </dgm:pt>
    <dgm:pt modelId="{295D1D82-01DD-41AE-9C57-6382BE462C52}" type="pres">
      <dgm:prSet presAssocID="{073AD72D-17A3-4252-AE5D-29244F682616}" presName="sibTrans" presStyleCnt="0"/>
      <dgm:spPr/>
    </dgm:pt>
    <dgm:pt modelId="{8B02F699-7CB8-40F6-BA6E-DA69768C4508}" type="pres">
      <dgm:prSet presAssocID="{259B5B1F-FCC4-4F68-94D7-970A40C60F54}" presName="node" presStyleLbl="node1" presStyleIdx="2" presStyleCnt="6">
        <dgm:presLayoutVars>
          <dgm:bulletEnabled val="1"/>
        </dgm:presLayoutVars>
      </dgm:prSet>
      <dgm:spPr/>
    </dgm:pt>
    <dgm:pt modelId="{D71DA80B-F28A-4725-B29F-1D819587B6F5}" type="pres">
      <dgm:prSet presAssocID="{6171692A-D372-4E76-9798-D6F40310ACB1}" presName="sibTrans" presStyleCnt="0"/>
      <dgm:spPr/>
    </dgm:pt>
    <dgm:pt modelId="{3278FE62-22ED-41F7-B2E2-824AB6EFD7A5}" type="pres">
      <dgm:prSet presAssocID="{B691E8D9-4A34-4BE7-99AD-E8272EEFCAA7}" presName="node" presStyleLbl="node1" presStyleIdx="3" presStyleCnt="6">
        <dgm:presLayoutVars>
          <dgm:bulletEnabled val="1"/>
        </dgm:presLayoutVars>
      </dgm:prSet>
      <dgm:spPr/>
    </dgm:pt>
    <dgm:pt modelId="{40CFDE77-A0EE-4E04-A786-4CA432167C44}" type="pres">
      <dgm:prSet presAssocID="{8E7505E7-ECA5-4B63-AEE0-CD48816165FD}" presName="sibTrans" presStyleCnt="0"/>
      <dgm:spPr/>
    </dgm:pt>
    <dgm:pt modelId="{BCBFDD77-0294-453A-A5F2-6D2A69D8E90F}" type="pres">
      <dgm:prSet presAssocID="{456B9048-8416-4A32-AF78-C145DD872781}" presName="node" presStyleLbl="node1" presStyleIdx="4" presStyleCnt="6">
        <dgm:presLayoutVars>
          <dgm:bulletEnabled val="1"/>
        </dgm:presLayoutVars>
      </dgm:prSet>
      <dgm:spPr/>
    </dgm:pt>
    <dgm:pt modelId="{439D6904-CE25-46E6-B96A-7182157AF161}" type="pres">
      <dgm:prSet presAssocID="{24B6FBA4-69AE-488C-8710-1D6303EE12AD}" presName="sibTrans" presStyleCnt="0"/>
      <dgm:spPr/>
    </dgm:pt>
    <dgm:pt modelId="{967AC78F-DEB1-4628-952E-C6C20F34BD8B}" type="pres">
      <dgm:prSet presAssocID="{00BF0E60-C513-4EA3-8B32-563C82E04345}" presName="node" presStyleLbl="node1" presStyleIdx="5" presStyleCnt="6">
        <dgm:presLayoutVars>
          <dgm:bulletEnabled val="1"/>
        </dgm:presLayoutVars>
      </dgm:prSet>
      <dgm:spPr/>
    </dgm:pt>
  </dgm:ptLst>
  <dgm:cxnLst>
    <dgm:cxn modelId="{2A919916-8837-4894-9546-174D90525A42}" type="presOf" srcId="{B691E8D9-4A34-4BE7-99AD-E8272EEFCAA7}" destId="{3278FE62-22ED-41F7-B2E2-824AB6EFD7A5}" srcOrd="0" destOrd="0" presId="urn:microsoft.com/office/officeart/2005/8/layout/default"/>
    <dgm:cxn modelId="{08C9CC19-C273-479B-84AF-D1C8D2404591}" type="presOf" srcId="{4120842F-DB8C-40AE-8983-9D36C2488B4C}" destId="{A98C789B-6BE0-4F44-A9F0-3A2A6225F5BB}" srcOrd="0" destOrd="0" presId="urn:microsoft.com/office/officeart/2005/8/layout/default"/>
    <dgm:cxn modelId="{A9E6891B-27DD-46BC-8270-AB35E7062E84}" type="presOf" srcId="{259B5B1F-FCC4-4F68-94D7-970A40C60F54}" destId="{8B02F699-7CB8-40F6-BA6E-DA69768C4508}" srcOrd="0" destOrd="0" presId="urn:microsoft.com/office/officeart/2005/8/layout/default"/>
    <dgm:cxn modelId="{09D7DE40-C664-4358-B4BF-9D0423DDAD09}" type="presOf" srcId="{456B9048-8416-4A32-AF78-C145DD872781}" destId="{BCBFDD77-0294-453A-A5F2-6D2A69D8E90F}" srcOrd="0" destOrd="0" presId="urn:microsoft.com/office/officeart/2005/8/layout/default"/>
    <dgm:cxn modelId="{312C095C-EF2B-40FE-A907-1F9610EA668F}" srcId="{85535FE2-A1DF-441B-A805-D31A9CD863D2}" destId="{456B9048-8416-4A32-AF78-C145DD872781}" srcOrd="4" destOrd="0" parTransId="{10C011D1-1EFE-40E5-913C-F5235FE63960}" sibTransId="{24B6FBA4-69AE-488C-8710-1D6303EE12AD}"/>
    <dgm:cxn modelId="{52ADEE46-3D6E-4231-B180-6F0E4F0A2D9F}" type="presOf" srcId="{00BF0E60-C513-4EA3-8B32-563C82E04345}" destId="{967AC78F-DEB1-4628-952E-C6C20F34BD8B}" srcOrd="0" destOrd="0" presId="urn:microsoft.com/office/officeart/2005/8/layout/default"/>
    <dgm:cxn modelId="{CE0FA554-D3FF-4853-BBD8-ACBC7F705AB0}" srcId="{85535FE2-A1DF-441B-A805-D31A9CD863D2}" destId="{259B5B1F-FCC4-4F68-94D7-970A40C60F54}" srcOrd="2" destOrd="0" parTransId="{56E8C40A-9B98-4BF7-8DBA-B83A47513076}" sibTransId="{6171692A-D372-4E76-9798-D6F40310ACB1}"/>
    <dgm:cxn modelId="{2537C67C-4CA1-4912-8F46-21F256153789}" type="presOf" srcId="{85535FE2-A1DF-441B-A805-D31A9CD863D2}" destId="{0FA08735-FA84-4E27-9D4E-41130B9008D9}" srcOrd="0" destOrd="0" presId="urn:microsoft.com/office/officeart/2005/8/layout/default"/>
    <dgm:cxn modelId="{FE89D997-7AC6-43F5-AA11-108ED343F8CA}" srcId="{85535FE2-A1DF-441B-A805-D31A9CD863D2}" destId="{B691E8D9-4A34-4BE7-99AD-E8272EEFCAA7}" srcOrd="3" destOrd="0" parTransId="{FFCD661C-D337-4D5E-88BD-784DB348381B}" sibTransId="{8E7505E7-ECA5-4B63-AEE0-CD48816165FD}"/>
    <dgm:cxn modelId="{2275F99D-D3A5-4034-86DF-22001ADC6D32}" srcId="{85535FE2-A1DF-441B-A805-D31A9CD863D2}" destId="{00BF0E60-C513-4EA3-8B32-563C82E04345}" srcOrd="5" destOrd="0" parTransId="{359603B4-5BDF-4758-91C9-0D018A24DB01}" sibTransId="{2FC7ED6E-D335-4917-A5D3-9CC94F22D4A4}"/>
    <dgm:cxn modelId="{1B6D19A8-C9C6-41E7-B5B3-09EA58864988}" srcId="{85535FE2-A1DF-441B-A805-D31A9CD863D2}" destId="{69527494-A8F5-4A61-BA7B-0F60AC257E83}" srcOrd="0" destOrd="0" parTransId="{C21F20DB-B612-464F-8D7A-4352E66D5521}" sibTransId="{B167DF03-0B30-451F-A52D-513DE3ACDBD0}"/>
    <dgm:cxn modelId="{F399D0BF-E8D7-4FC6-9F93-013EBC5CC1D7}" type="presOf" srcId="{69527494-A8F5-4A61-BA7B-0F60AC257E83}" destId="{699016A6-D622-4685-842F-7C10D5DB0E11}" srcOrd="0" destOrd="0" presId="urn:microsoft.com/office/officeart/2005/8/layout/default"/>
    <dgm:cxn modelId="{EB3A12EC-EE00-4CE6-89CE-A90ECAC6155C}" srcId="{85535FE2-A1DF-441B-A805-D31A9CD863D2}" destId="{4120842F-DB8C-40AE-8983-9D36C2488B4C}" srcOrd="1" destOrd="0" parTransId="{695BA3EB-1163-4719-90FA-B3B83C3E3304}" sibTransId="{073AD72D-17A3-4252-AE5D-29244F682616}"/>
    <dgm:cxn modelId="{AB4D8548-1E07-4D03-8295-F4516A74C7B3}" type="presParOf" srcId="{0FA08735-FA84-4E27-9D4E-41130B9008D9}" destId="{699016A6-D622-4685-842F-7C10D5DB0E11}" srcOrd="0" destOrd="0" presId="urn:microsoft.com/office/officeart/2005/8/layout/default"/>
    <dgm:cxn modelId="{2A5F17B4-B4A1-4F60-B2B6-D342163AE05B}" type="presParOf" srcId="{0FA08735-FA84-4E27-9D4E-41130B9008D9}" destId="{A63D5299-7184-4F8A-A616-DB170667737E}" srcOrd="1" destOrd="0" presId="urn:microsoft.com/office/officeart/2005/8/layout/default"/>
    <dgm:cxn modelId="{8E86A93A-FF28-42A4-9A81-76A5CA43BE29}" type="presParOf" srcId="{0FA08735-FA84-4E27-9D4E-41130B9008D9}" destId="{A98C789B-6BE0-4F44-A9F0-3A2A6225F5BB}" srcOrd="2" destOrd="0" presId="urn:microsoft.com/office/officeart/2005/8/layout/default"/>
    <dgm:cxn modelId="{EC04F0AB-A5D7-4AB5-A76E-8704D5333036}" type="presParOf" srcId="{0FA08735-FA84-4E27-9D4E-41130B9008D9}" destId="{295D1D82-01DD-41AE-9C57-6382BE462C52}" srcOrd="3" destOrd="0" presId="urn:microsoft.com/office/officeart/2005/8/layout/default"/>
    <dgm:cxn modelId="{3D841B48-98D1-47E7-8C7E-AABB1DBFD3C9}" type="presParOf" srcId="{0FA08735-FA84-4E27-9D4E-41130B9008D9}" destId="{8B02F699-7CB8-40F6-BA6E-DA69768C4508}" srcOrd="4" destOrd="0" presId="urn:microsoft.com/office/officeart/2005/8/layout/default"/>
    <dgm:cxn modelId="{1D54FF7E-DCC0-4EA6-B9AD-5B0324CE1015}" type="presParOf" srcId="{0FA08735-FA84-4E27-9D4E-41130B9008D9}" destId="{D71DA80B-F28A-4725-B29F-1D819587B6F5}" srcOrd="5" destOrd="0" presId="urn:microsoft.com/office/officeart/2005/8/layout/default"/>
    <dgm:cxn modelId="{E6A30B4B-44A8-4004-9B72-5C6DF330E694}" type="presParOf" srcId="{0FA08735-FA84-4E27-9D4E-41130B9008D9}" destId="{3278FE62-22ED-41F7-B2E2-824AB6EFD7A5}" srcOrd="6" destOrd="0" presId="urn:microsoft.com/office/officeart/2005/8/layout/default"/>
    <dgm:cxn modelId="{827FA86B-4891-4582-9AFB-B07265DD1CC3}" type="presParOf" srcId="{0FA08735-FA84-4E27-9D4E-41130B9008D9}" destId="{40CFDE77-A0EE-4E04-A786-4CA432167C44}" srcOrd="7" destOrd="0" presId="urn:microsoft.com/office/officeart/2005/8/layout/default"/>
    <dgm:cxn modelId="{BE14892B-EA01-4450-9CAE-A6707C86B194}" type="presParOf" srcId="{0FA08735-FA84-4E27-9D4E-41130B9008D9}" destId="{BCBFDD77-0294-453A-A5F2-6D2A69D8E90F}" srcOrd="8" destOrd="0" presId="urn:microsoft.com/office/officeart/2005/8/layout/default"/>
    <dgm:cxn modelId="{C8A9FA3F-7D33-4004-BB56-FF77FBE48E1E}" type="presParOf" srcId="{0FA08735-FA84-4E27-9D4E-41130B9008D9}" destId="{439D6904-CE25-46E6-B96A-7182157AF161}" srcOrd="9" destOrd="0" presId="urn:microsoft.com/office/officeart/2005/8/layout/default"/>
    <dgm:cxn modelId="{8D66A8C0-1320-41EC-A2A6-D150F0206594}" type="presParOf" srcId="{0FA08735-FA84-4E27-9D4E-41130B9008D9}" destId="{967AC78F-DEB1-4628-952E-C6C20F34BD8B}"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9C05F1-4E92-4879-AF71-1DE3054C4266}" type="doc">
      <dgm:prSet loTypeId="urn:microsoft.com/office/officeart/2005/8/layout/vList2" loCatId="list" qsTypeId="urn:microsoft.com/office/officeart/2005/8/quickstyle/simple3" qsCatId="simple" csTypeId="urn:microsoft.com/office/officeart/2005/8/colors/accent1_3" csCatId="accent1" phldr="1"/>
      <dgm:spPr/>
      <dgm:t>
        <a:bodyPr/>
        <a:lstStyle/>
        <a:p>
          <a:endParaRPr lang="en-GB"/>
        </a:p>
      </dgm:t>
    </dgm:pt>
    <dgm:pt modelId="{6B6642CF-3DF2-437E-A382-126EEDAADE34}">
      <dgm:prSet phldrT="[Text]"/>
      <dgm:spPr/>
      <dgm:t>
        <a:bodyPr/>
        <a:lstStyle/>
        <a:p>
          <a:r>
            <a:rPr lang="en-GB" b="0" dirty="0"/>
            <a:t>Review </a:t>
          </a:r>
          <a:r>
            <a:rPr lang="en-GB" b="1" dirty="0"/>
            <a:t>contingency plans </a:t>
          </a:r>
          <a:r>
            <a:rPr lang="en-GB" b="0" dirty="0"/>
            <a:t>in case of any local lockdown direction</a:t>
          </a:r>
        </a:p>
      </dgm:t>
    </dgm:pt>
    <dgm:pt modelId="{6DC56218-1645-4C58-8C97-139CE751BA75}" type="parTrans" cxnId="{40A995A7-C058-49F2-8822-9F5DF1874D71}">
      <dgm:prSet/>
      <dgm:spPr/>
      <dgm:t>
        <a:bodyPr/>
        <a:lstStyle/>
        <a:p>
          <a:endParaRPr lang="en-GB">
            <a:solidFill>
              <a:schemeClr val="tx1"/>
            </a:solidFill>
          </a:endParaRPr>
        </a:p>
      </dgm:t>
    </dgm:pt>
    <dgm:pt modelId="{DCA0BDA0-0C8A-4DB4-84A9-DA7AAFF12AD8}" type="sibTrans" cxnId="{40A995A7-C058-49F2-8822-9F5DF1874D71}">
      <dgm:prSet/>
      <dgm:spPr/>
      <dgm:t>
        <a:bodyPr/>
        <a:lstStyle/>
        <a:p>
          <a:endParaRPr lang="en-GB">
            <a:solidFill>
              <a:schemeClr val="tx1"/>
            </a:solidFill>
          </a:endParaRPr>
        </a:p>
      </dgm:t>
    </dgm:pt>
    <dgm:pt modelId="{D2B90F72-FA77-4A0B-B026-89A0EC6D2368}">
      <dgm:prSet phldrT="[Text]"/>
      <dgm:spPr/>
      <dgm:t>
        <a:bodyPr/>
        <a:lstStyle/>
        <a:p>
          <a:r>
            <a:rPr lang="en-GB" b="0" dirty="0"/>
            <a:t>Ensure </a:t>
          </a:r>
          <a:r>
            <a:rPr lang="en-GB" b="1" dirty="0"/>
            <a:t>UDC capability </a:t>
          </a:r>
          <a:r>
            <a:rPr lang="en-GB" b="0" dirty="0"/>
            <a:t>(ideally face-to-face as well as remote) can be maintained and be prepared to contribute to local UDC system</a:t>
          </a:r>
        </a:p>
      </dgm:t>
    </dgm:pt>
    <dgm:pt modelId="{E2E88ECF-BCF0-47E2-868E-B176E3990E16}" type="parTrans" cxnId="{12E2F35F-47F4-4595-80DC-5946F13DED66}">
      <dgm:prSet/>
      <dgm:spPr/>
      <dgm:t>
        <a:bodyPr/>
        <a:lstStyle/>
        <a:p>
          <a:endParaRPr lang="en-GB">
            <a:solidFill>
              <a:schemeClr val="tx1"/>
            </a:solidFill>
          </a:endParaRPr>
        </a:p>
      </dgm:t>
    </dgm:pt>
    <dgm:pt modelId="{12B495B2-D319-460A-B5DC-0B466D5E0680}" type="sibTrans" cxnId="{12E2F35F-47F4-4595-80DC-5946F13DED66}">
      <dgm:prSet/>
      <dgm:spPr/>
      <dgm:t>
        <a:bodyPr/>
        <a:lstStyle/>
        <a:p>
          <a:endParaRPr lang="en-GB">
            <a:solidFill>
              <a:schemeClr val="tx1"/>
            </a:solidFill>
          </a:endParaRPr>
        </a:p>
      </dgm:t>
    </dgm:pt>
    <dgm:pt modelId="{EE1C273C-01FA-4D1A-8D25-126579E561D3}">
      <dgm:prSet/>
      <dgm:spPr/>
      <dgm:t>
        <a:bodyPr/>
        <a:lstStyle/>
        <a:p>
          <a:r>
            <a:rPr lang="en-GB" b="0" dirty="0"/>
            <a:t>Ensure </a:t>
          </a:r>
          <a:r>
            <a:rPr lang="en-GB" b="1" dirty="0"/>
            <a:t>risk assessments </a:t>
          </a:r>
          <a:r>
            <a:rPr lang="en-GB" b="0" dirty="0"/>
            <a:t>are completed and regularly reviewed for all staff</a:t>
          </a:r>
        </a:p>
      </dgm:t>
    </dgm:pt>
    <dgm:pt modelId="{A760F66C-F9DA-479D-BA30-79020F9BD0C9}" type="parTrans" cxnId="{96C007D6-1622-4CB8-B997-96C088050EB2}">
      <dgm:prSet/>
      <dgm:spPr/>
      <dgm:t>
        <a:bodyPr/>
        <a:lstStyle/>
        <a:p>
          <a:endParaRPr lang="en-GB">
            <a:solidFill>
              <a:schemeClr val="tx1"/>
            </a:solidFill>
          </a:endParaRPr>
        </a:p>
      </dgm:t>
    </dgm:pt>
    <dgm:pt modelId="{95616782-229E-4754-9504-15C53107404B}" type="sibTrans" cxnId="{96C007D6-1622-4CB8-B997-96C088050EB2}">
      <dgm:prSet/>
      <dgm:spPr/>
      <dgm:t>
        <a:bodyPr/>
        <a:lstStyle/>
        <a:p>
          <a:endParaRPr lang="en-GB">
            <a:solidFill>
              <a:schemeClr val="tx1"/>
            </a:solidFill>
          </a:endParaRPr>
        </a:p>
      </dgm:t>
    </dgm:pt>
    <dgm:pt modelId="{19754295-C35C-458B-83C1-854409CFF34F}">
      <dgm:prSet custT="1"/>
      <dgm:spPr/>
      <dgm:t>
        <a:bodyPr/>
        <a:lstStyle/>
        <a:p>
          <a:pPr>
            <a:lnSpc>
              <a:spcPct val="150000"/>
            </a:lnSpc>
          </a:pPr>
          <a:r>
            <a:rPr lang="en-GB" sz="1400" dirty="0"/>
            <a:t>Further information here: </a:t>
          </a:r>
          <a:r>
            <a:rPr lang="en-GB" sz="1400" dirty="0">
              <a:solidFill>
                <a:schemeClr val="accent1"/>
              </a:solidFill>
              <a:hlinkClick xmlns:r="http://schemas.openxmlformats.org/officeDocument/2006/relationships" r:id="rId1">
                <a:extLst>
                  <a:ext uri="{A12FA001-AC4F-418D-AE19-62706E023703}">
                    <ahyp:hlinkClr xmlns:ahyp="http://schemas.microsoft.com/office/drawing/2018/hyperlinkcolor" val="tx"/>
                  </a:ext>
                </a:extLst>
              </a:hlinkClick>
            </a:rPr>
            <a:t>https://www.nhsemployers.org/covid19/health-safety-and-wellbeing/supporting-staff-health-and-safety/risk-assessments-for-staff</a:t>
          </a:r>
          <a:endParaRPr lang="en-GB" sz="1400" dirty="0">
            <a:solidFill>
              <a:schemeClr val="accent1"/>
            </a:solidFill>
          </a:endParaRPr>
        </a:p>
      </dgm:t>
    </dgm:pt>
    <dgm:pt modelId="{C6BF6710-CD92-4A78-BA66-7BD14410E653}" type="parTrans" cxnId="{72CE4169-C9C2-45FD-97BE-BDB17EE5BE89}">
      <dgm:prSet/>
      <dgm:spPr/>
      <dgm:t>
        <a:bodyPr/>
        <a:lstStyle/>
        <a:p>
          <a:endParaRPr lang="en-GB">
            <a:solidFill>
              <a:schemeClr val="tx1"/>
            </a:solidFill>
          </a:endParaRPr>
        </a:p>
      </dgm:t>
    </dgm:pt>
    <dgm:pt modelId="{9AB32E98-AF97-4002-ADF3-B75E9E06FECA}" type="sibTrans" cxnId="{72CE4169-C9C2-45FD-97BE-BDB17EE5BE89}">
      <dgm:prSet/>
      <dgm:spPr/>
      <dgm:t>
        <a:bodyPr/>
        <a:lstStyle/>
        <a:p>
          <a:endParaRPr lang="en-GB">
            <a:solidFill>
              <a:schemeClr val="tx1"/>
            </a:solidFill>
          </a:endParaRPr>
        </a:p>
      </dgm:t>
    </dgm:pt>
    <dgm:pt modelId="{6918A79A-0AEF-437A-96A7-81B3698D7BF0}">
      <dgm:prSet/>
      <dgm:spPr/>
      <dgm:t>
        <a:bodyPr/>
        <a:lstStyle/>
        <a:p>
          <a:r>
            <a:rPr lang="en-GB" b="0" dirty="0"/>
            <a:t>Register with the </a:t>
          </a:r>
          <a:r>
            <a:rPr lang="en-GB" b="1" dirty="0"/>
            <a:t>PPE Portal</a:t>
          </a:r>
        </a:p>
      </dgm:t>
    </dgm:pt>
    <dgm:pt modelId="{0A1AF202-4D1F-47CA-85DB-8444169B5BFA}" type="parTrans" cxnId="{416247CD-CF21-4743-B1BE-62EC410DAEA0}">
      <dgm:prSet/>
      <dgm:spPr/>
      <dgm:t>
        <a:bodyPr/>
        <a:lstStyle/>
        <a:p>
          <a:endParaRPr lang="en-GB">
            <a:solidFill>
              <a:schemeClr val="tx1"/>
            </a:solidFill>
          </a:endParaRPr>
        </a:p>
      </dgm:t>
    </dgm:pt>
    <dgm:pt modelId="{5A840F9A-ABC4-4E17-9413-9AC8FFB0BFB9}" type="sibTrans" cxnId="{416247CD-CF21-4743-B1BE-62EC410DAEA0}">
      <dgm:prSet/>
      <dgm:spPr/>
      <dgm:t>
        <a:bodyPr/>
        <a:lstStyle/>
        <a:p>
          <a:endParaRPr lang="en-GB">
            <a:solidFill>
              <a:schemeClr val="tx1"/>
            </a:solidFill>
          </a:endParaRPr>
        </a:p>
      </dgm:t>
    </dgm:pt>
    <dgm:pt modelId="{53ADE9B1-14EB-447F-8A53-72541D6957F2}">
      <dgm:prSet custT="1"/>
      <dgm:spPr/>
      <dgm:t>
        <a:bodyPr/>
        <a:lstStyle/>
        <a:p>
          <a:pPr>
            <a:lnSpc>
              <a:spcPct val="150000"/>
            </a:lnSpc>
          </a:pPr>
          <a:r>
            <a:rPr lang="en-GB" sz="1400" dirty="0"/>
            <a:t>Further information here: </a:t>
          </a:r>
          <a:r>
            <a:rPr lang="en-GB" sz="1400" dirty="0">
              <a:solidFill>
                <a:schemeClr val="accent1"/>
              </a:solidFill>
              <a:hlinkClick xmlns:r="http://schemas.openxmlformats.org/officeDocument/2006/relationships" r:id="rId2">
                <a:extLst>
                  <a:ext uri="{A12FA001-AC4F-418D-AE19-62706E023703}">
                    <ahyp:hlinkClr xmlns:ahyp="http://schemas.microsoft.com/office/drawing/2018/hyperlinkcolor" val="tx"/>
                  </a:ext>
                </a:extLst>
              </a:hlinkClick>
            </a:rPr>
            <a:t>https://www.gov.uk/guidance/ppe-portal-how-to-order-emergency-personal-protective-equipment</a:t>
          </a:r>
          <a:endParaRPr lang="en-GB" sz="1400" dirty="0">
            <a:solidFill>
              <a:schemeClr val="accent1"/>
            </a:solidFill>
          </a:endParaRPr>
        </a:p>
      </dgm:t>
    </dgm:pt>
    <dgm:pt modelId="{09E03CDD-1B52-42D7-9FB8-E9D263E0CEB4}" type="parTrans" cxnId="{EABD04EC-FC51-48EE-978E-9A50057D2AED}">
      <dgm:prSet/>
      <dgm:spPr/>
      <dgm:t>
        <a:bodyPr/>
        <a:lstStyle/>
        <a:p>
          <a:endParaRPr lang="en-GB">
            <a:solidFill>
              <a:schemeClr val="tx1"/>
            </a:solidFill>
          </a:endParaRPr>
        </a:p>
      </dgm:t>
    </dgm:pt>
    <dgm:pt modelId="{EABC2F69-EF96-46F6-8C03-758AB27ABBCE}" type="sibTrans" cxnId="{EABD04EC-FC51-48EE-978E-9A50057D2AED}">
      <dgm:prSet/>
      <dgm:spPr/>
      <dgm:t>
        <a:bodyPr/>
        <a:lstStyle/>
        <a:p>
          <a:endParaRPr lang="en-GB">
            <a:solidFill>
              <a:schemeClr val="tx1"/>
            </a:solidFill>
          </a:endParaRPr>
        </a:p>
      </dgm:t>
    </dgm:pt>
    <dgm:pt modelId="{282B9C61-0453-45BE-942F-5A853015FCE5}">
      <dgm:prSet custT="1"/>
      <dgm:spPr/>
      <dgm:t>
        <a:bodyPr/>
        <a:lstStyle/>
        <a:p>
          <a:pPr>
            <a:lnSpc>
              <a:spcPct val="150000"/>
            </a:lnSpc>
          </a:pPr>
          <a:r>
            <a:rPr lang="en-GB" sz="1400" dirty="0"/>
            <a:t>For queries, or if you have not received an email invite – contact DHSC PPE Portal customer services at: 0800 876 6802</a:t>
          </a:r>
        </a:p>
      </dgm:t>
    </dgm:pt>
    <dgm:pt modelId="{35D32BEA-C168-4593-8C62-B4603AF0F31C}" type="parTrans" cxnId="{852AAA55-F906-442A-BA3F-2C479CBB0946}">
      <dgm:prSet/>
      <dgm:spPr/>
      <dgm:t>
        <a:bodyPr/>
        <a:lstStyle/>
        <a:p>
          <a:endParaRPr lang="en-GB">
            <a:solidFill>
              <a:schemeClr val="tx1"/>
            </a:solidFill>
          </a:endParaRPr>
        </a:p>
      </dgm:t>
    </dgm:pt>
    <dgm:pt modelId="{D3217126-E739-4504-B709-98467CA452F5}" type="sibTrans" cxnId="{852AAA55-F906-442A-BA3F-2C479CBB0946}">
      <dgm:prSet/>
      <dgm:spPr/>
      <dgm:t>
        <a:bodyPr/>
        <a:lstStyle/>
        <a:p>
          <a:endParaRPr lang="en-GB">
            <a:solidFill>
              <a:schemeClr val="tx1"/>
            </a:solidFill>
          </a:endParaRPr>
        </a:p>
      </dgm:t>
    </dgm:pt>
    <dgm:pt modelId="{DA5A0354-7176-4415-86EE-8CB4740ED46D}">
      <dgm:prSet/>
      <dgm:spPr/>
      <dgm:t>
        <a:bodyPr/>
        <a:lstStyle/>
        <a:p>
          <a:r>
            <a:rPr lang="en-GB" b="0" dirty="0"/>
            <a:t>Sign up to the </a:t>
          </a:r>
          <a:r>
            <a:rPr lang="en-GB" b="1" dirty="0"/>
            <a:t>NHS dental bulletin</a:t>
          </a:r>
        </a:p>
      </dgm:t>
    </dgm:pt>
    <dgm:pt modelId="{C27DB616-E7CA-474D-B9AB-E44E54E92E4A}" type="parTrans" cxnId="{591AB3F7-A8E6-4CB1-BB35-0C4F401B39C8}">
      <dgm:prSet/>
      <dgm:spPr/>
      <dgm:t>
        <a:bodyPr/>
        <a:lstStyle/>
        <a:p>
          <a:endParaRPr lang="en-GB">
            <a:solidFill>
              <a:schemeClr val="tx1"/>
            </a:solidFill>
          </a:endParaRPr>
        </a:p>
      </dgm:t>
    </dgm:pt>
    <dgm:pt modelId="{44010590-C957-4867-AE52-5D7EC57D3095}" type="sibTrans" cxnId="{591AB3F7-A8E6-4CB1-BB35-0C4F401B39C8}">
      <dgm:prSet/>
      <dgm:spPr/>
      <dgm:t>
        <a:bodyPr/>
        <a:lstStyle/>
        <a:p>
          <a:endParaRPr lang="en-GB">
            <a:solidFill>
              <a:schemeClr val="tx1"/>
            </a:solidFill>
          </a:endParaRPr>
        </a:p>
      </dgm:t>
    </dgm:pt>
    <dgm:pt modelId="{810A883F-7BD0-4D94-A453-875507F61EDB}">
      <dgm:prSet custT="1"/>
      <dgm:spPr/>
      <dgm:t>
        <a:bodyPr/>
        <a:lstStyle/>
        <a:p>
          <a:pPr>
            <a:lnSpc>
              <a:spcPct val="150000"/>
            </a:lnSpc>
          </a:pPr>
          <a:r>
            <a:rPr lang="en-GB" sz="1400" dirty="0"/>
            <a:t>Further information here: </a:t>
          </a:r>
          <a:r>
            <a:rPr lang="en-GB" sz="1400" dirty="0">
              <a:solidFill>
                <a:schemeClr val="accent1"/>
              </a:solidFill>
              <a:hlinkClick xmlns:r="http://schemas.openxmlformats.org/officeDocument/2006/relationships" r:id="rId3">
                <a:extLst>
                  <a:ext uri="{A12FA001-AC4F-418D-AE19-62706E023703}">
                    <ahyp:hlinkClr xmlns:ahyp="http://schemas.microsoft.com/office/drawing/2018/hyperlinkcolor" val="tx"/>
                  </a:ext>
                </a:extLst>
              </a:hlinkClick>
            </a:rPr>
            <a:t>https://www.england.nhs.uk/email-bulletins/dentistry-oral-health-update/</a:t>
          </a:r>
          <a:endParaRPr lang="en-GB" sz="1400" dirty="0">
            <a:solidFill>
              <a:schemeClr val="accent1"/>
            </a:solidFill>
          </a:endParaRPr>
        </a:p>
      </dgm:t>
    </dgm:pt>
    <dgm:pt modelId="{250962B3-7CEF-4C3B-8296-83890EAF3016}" type="parTrans" cxnId="{5B93126D-F7E9-4F20-BE0F-0E05B5035E1B}">
      <dgm:prSet/>
      <dgm:spPr/>
      <dgm:t>
        <a:bodyPr/>
        <a:lstStyle/>
        <a:p>
          <a:endParaRPr lang="en-GB">
            <a:solidFill>
              <a:schemeClr val="tx1"/>
            </a:solidFill>
          </a:endParaRPr>
        </a:p>
      </dgm:t>
    </dgm:pt>
    <dgm:pt modelId="{876240A2-C9CB-49B7-9AF1-4CF8CAA53A1F}" type="sibTrans" cxnId="{5B93126D-F7E9-4F20-BE0F-0E05B5035E1B}">
      <dgm:prSet/>
      <dgm:spPr/>
      <dgm:t>
        <a:bodyPr/>
        <a:lstStyle/>
        <a:p>
          <a:endParaRPr lang="en-GB">
            <a:solidFill>
              <a:schemeClr val="tx1"/>
            </a:solidFill>
          </a:endParaRPr>
        </a:p>
      </dgm:t>
    </dgm:pt>
    <dgm:pt modelId="{84E8BAC3-372C-4F23-8CC0-4CE7C3F1B33D}" type="pres">
      <dgm:prSet presAssocID="{659C05F1-4E92-4879-AF71-1DE3054C4266}" presName="linear" presStyleCnt="0">
        <dgm:presLayoutVars>
          <dgm:animLvl val="lvl"/>
          <dgm:resizeHandles val="exact"/>
        </dgm:presLayoutVars>
      </dgm:prSet>
      <dgm:spPr/>
    </dgm:pt>
    <dgm:pt modelId="{71384A4F-4464-420E-9D9C-850F5B800AED}" type="pres">
      <dgm:prSet presAssocID="{6B6642CF-3DF2-437E-A382-126EEDAADE34}" presName="parentText" presStyleLbl="node1" presStyleIdx="0" presStyleCnt="5" custLinFactY="-21759" custLinFactNeighborY="-100000">
        <dgm:presLayoutVars>
          <dgm:chMax val="0"/>
          <dgm:bulletEnabled val="1"/>
        </dgm:presLayoutVars>
      </dgm:prSet>
      <dgm:spPr/>
    </dgm:pt>
    <dgm:pt modelId="{DED2B8C9-0DC7-4A9D-BF18-9682AC74859B}" type="pres">
      <dgm:prSet presAssocID="{DCA0BDA0-0C8A-4DB4-84A9-DA7AAFF12AD8}" presName="spacer" presStyleCnt="0"/>
      <dgm:spPr/>
    </dgm:pt>
    <dgm:pt modelId="{227294D8-5CA5-453D-9987-7662592D2D42}" type="pres">
      <dgm:prSet presAssocID="{D2B90F72-FA77-4A0B-B026-89A0EC6D2368}" presName="parentText" presStyleLbl="node1" presStyleIdx="1" presStyleCnt="5" custLinFactNeighborY="-53310">
        <dgm:presLayoutVars>
          <dgm:chMax val="0"/>
          <dgm:bulletEnabled val="1"/>
        </dgm:presLayoutVars>
      </dgm:prSet>
      <dgm:spPr/>
    </dgm:pt>
    <dgm:pt modelId="{E6F7D3DA-6576-4512-B72A-C70CE807C195}" type="pres">
      <dgm:prSet presAssocID="{12B495B2-D319-460A-B5DC-0B466D5E0680}" presName="spacer" presStyleCnt="0"/>
      <dgm:spPr/>
    </dgm:pt>
    <dgm:pt modelId="{1EC8F341-1B89-4618-9E7E-31CC3FAA8CC8}" type="pres">
      <dgm:prSet presAssocID="{EE1C273C-01FA-4D1A-8D25-126579E561D3}" presName="parentText" presStyleLbl="node1" presStyleIdx="2" presStyleCnt="5">
        <dgm:presLayoutVars>
          <dgm:chMax val="0"/>
          <dgm:bulletEnabled val="1"/>
        </dgm:presLayoutVars>
      </dgm:prSet>
      <dgm:spPr/>
    </dgm:pt>
    <dgm:pt modelId="{04762EA4-2FCF-4487-A9BF-161E389B0F56}" type="pres">
      <dgm:prSet presAssocID="{EE1C273C-01FA-4D1A-8D25-126579E561D3}" presName="childText" presStyleLbl="revTx" presStyleIdx="0" presStyleCnt="3">
        <dgm:presLayoutVars>
          <dgm:bulletEnabled val="1"/>
        </dgm:presLayoutVars>
      </dgm:prSet>
      <dgm:spPr/>
    </dgm:pt>
    <dgm:pt modelId="{CD7FD14B-2E58-424F-8BA3-C05ACB97A643}" type="pres">
      <dgm:prSet presAssocID="{6918A79A-0AEF-437A-96A7-81B3698D7BF0}" presName="parentText" presStyleLbl="node1" presStyleIdx="3" presStyleCnt="5">
        <dgm:presLayoutVars>
          <dgm:chMax val="0"/>
          <dgm:bulletEnabled val="1"/>
        </dgm:presLayoutVars>
      </dgm:prSet>
      <dgm:spPr/>
    </dgm:pt>
    <dgm:pt modelId="{59C9EFCE-15F6-4F41-B3CF-7B3C54D8F940}" type="pres">
      <dgm:prSet presAssocID="{6918A79A-0AEF-437A-96A7-81B3698D7BF0}" presName="childText" presStyleLbl="revTx" presStyleIdx="1" presStyleCnt="3">
        <dgm:presLayoutVars>
          <dgm:bulletEnabled val="1"/>
        </dgm:presLayoutVars>
      </dgm:prSet>
      <dgm:spPr/>
    </dgm:pt>
    <dgm:pt modelId="{6844B959-2F3F-43A8-BBB8-F45E8611391E}" type="pres">
      <dgm:prSet presAssocID="{DA5A0354-7176-4415-86EE-8CB4740ED46D}" presName="parentText" presStyleLbl="node1" presStyleIdx="4" presStyleCnt="5">
        <dgm:presLayoutVars>
          <dgm:chMax val="0"/>
          <dgm:bulletEnabled val="1"/>
        </dgm:presLayoutVars>
      </dgm:prSet>
      <dgm:spPr/>
    </dgm:pt>
    <dgm:pt modelId="{27FBD2D0-3F8F-4D85-BA34-F2B4FE6FFD1B}" type="pres">
      <dgm:prSet presAssocID="{DA5A0354-7176-4415-86EE-8CB4740ED46D}" presName="childText" presStyleLbl="revTx" presStyleIdx="2" presStyleCnt="3">
        <dgm:presLayoutVars>
          <dgm:bulletEnabled val="1"/>
        </dgm:presLayoutVars>
      </dgm:prSet>
      <dgm:spPr/>
    </dgm:pt>
  </dgm:ptLst>
  <dgm:cxnLst>
    <dgm:cxn modelId="{32B6A914-EB7C-4162-A8B9-05BA839B3359}" type="presOf" srcId="{6918A79A-0AEF-437A-96A7-81B3698D7BF0}" destId="{CD7FD14B-2E58-424F-8BA3-C05ACB97A643}" srcOrd="0" destOrd="0" presId="urn:microsoft.com/office/officeart/2005/8/layout/vList2"/>
    <dgm:cxn modelId="{113C6F1B-F169-438C-A100-2BCEADF3F17B}" type="presOf" srcId="{19754295-C35C-458B-83C1-854409CFF34F}" destId="{04762EA4-2FCF-4487-A9BF-161E389B0F56}" srcOrd="0" destOrd="0" presId="urn:microsoft.com/office/officeart/2005/8/layout/vList2"/>
    <dgm:cxn modelId="{95F74824-E700-4AFD-9D98-20DA8634E65F}" type="presOf" srcId="{810A883F-7BD0-4D94-A453-875507F61EDB}" destId="{27FBD2D0-3F8F-4D85-BA34-F2B4FE6FFD1B}" srcOrd="0" destOrd="0" presId="urn:microsoft.com/office/officeart/2005/8/layout/vList2"/>
    <dgm:cxn modelId="{1F93253E-12EE-441A-9D28-356A3F5DAF85}" type="presOf" srcId="{53ADE9B1-14EB-447F-8A53-72541D6957F2}" destId="{59C9EFCE-15F6-4F41-B3CF-7B3C54D8F940}" srcOrd="0" destOrd="0" presId="urn:microsoft.com/office/officeart/2005/8/layout/vList2"/>
    <dgm:cxn modelId="{12E2F35F-47F4-4595-80DC-5946F13DED66}" srcId="{659C05F1-4E92-4879-AF71-1DE3054C4266}" destId="{D2B90F72-FA77-4A0B-B026-89A0EC6D2368}" srcOrd="1" destOrd="0" parTransId="{E2E88ECF-BCF0-47E2-868E-B176E3990E16}" sibTransId="{12B495B2-D319-460A-B5DC-0B466D5E0680}"/>
    <dgm:cxn modelId="{72CE4169-C9C2-45FD-97BE-BDB17EE5BE89}" srcId="{EE1C273C-01FA-4D1A-8D25-126579E561D3}" destId="{19754295-C35C-458B-83C1-854409CFF34F}" srcOrd="0" destOrd="0" parTransId="{C6BF6710-CD92-4A78-BA66-7BD14410E653}" sibTransId="{9AB32E98-AF97-4002-ADF3-B75E9E06FECA}"/>
    <dgm:cxn modelId="{2BE3D04A-2FBA-4498-B98B-DF7C9B2491E1}" type="presOf" srcId="{6B6642CF-3DF2-437E-A382-126EEDAADE34}" destId="{71384A4F-4464-420E-9D9C-850F5B800AED}" srcOrd="0" destOrd="0" presId="urn:microsoft.com/office/officeart/2005/8/layout/vList2"/>
    <dgm:cxn modelId="{43F0F04A-F28B-485D-ABDB-E62BF5700480}" type="presOf" srcId="{D2B90F72-FA77-4A0B-B026-89A0EC6D2368}" destId="{227294D8-5CA5-453D-9987-7662592D2D42}" srcOrd="0" destOrd="0" presId="urn:microsoft.com/office/officeart/2005/8/layout/vList2"/>
    <dgm:cxn modelId="{5B93126D-F7E9-4F20-BE0F-0E05B5035E1B}" srcId="{DA5A0354-7176-4415-86EE-8CB4740ED46D}" destId="{810A883F-7BD0-4D94-A453-875507F61EDB}" srcOrd="0" destOrd="0" parTransId="{250962B3-7CEF-4C3B-8296-83890EAF3016}" sibTransId="{876240A2-C9CB-49B7-9AF1-4CF8CAA53A1F}"/>
    <dgm:cxn modelId="{852AAA55-F906-442A-BA3F-2C479CBB0946}" srcId="{6918A79A-0AEF-437A-96A7-81B3698D7BF0}" destId="{282B9C61-0453-45BE-942F-5A853015FCE5}" srcOrd="1" destOrd="0" parTransId="{35D32BEA-C168-4593-8C62-B4603AF0F31C}" sibTransId="{D3217126-E739-4504-B709-98467CA452F5}"/>
    <dgm:cxn modelId="{1D1AD685-5DBB-47E7-BF9D-BF73B1FAF004}" type="presOf" srcId="{282B9C61-0453-45BE-942F-5A853015FCE5}" destId="{59C9EFCE-15F6-4F41-B3CF-7B3C54D8F940}" srcOrd="0" destOrd="1" presId="urn:microsoft.com/office/officeart/2005/8/layout/vList2"/>
    <dgm:cxn modelId="{40A995A7-C058-49F2-8822-9F5DF1874D71}" srcId="{659C05F1-4E92-4879-AF71-1DE3054C4266}" destId="{6B6642CF-3DF2-437E-A382-126EEDAADE34}" srcOrd="0" destOrd="0" parTransId="{6DC56218-1645-4C58-8C97-139CE751BA75}" sibTransId="{DCA0BDA0-0C8A-4DB4-84A9-DA7AAFF12AD8}"/>
    <dgm:cxn modelId="{717B47AF-3ED7-4C83-9813-BB116B34684C}" type="presOf" srcId="{DA5A0354-7176-4415-86EE-8CB4740ED46D}" destId="{6844B959-2F3F-43A8-BBB8-F45E8611391E}" srcOrd="0" destOrd="0" presId="urn:microsoft.com/office/officeart/2005/8/layout/vList2"/>
    <dgm:cxn modelId="{416247CD-CF21-4743-B1BE-62EC410DAEA0}" srcId="{659C05F1-4E92-4879-AF71-1DE3054C4266}" destId="{6918A79A-0AEF-437A-96A7-81B3698D7BF0}" srcOrd="3" destOrd="0" parTransId="{0A1AF202-4D1F-47CA-85DB-8444169B5BFA}" sibTransId="{5A840F9A-ABC4-4E17-9413-9AC8FFB0BFB9}"/>
    <dgm:cxn modelId="{96C007D6-1622-4CB8-B997-96C088050EB2}" srcId="{659C05F1-4E92-4879-AF71-1DE3054C4266}" destId="{EE1C273C-01FA-4D1A-8D25-126579E561D3}" srcOrd="2" destOrd="0" parTransId="{A760F66C-F9DA-479D-BA30-79020F9BD0C9}" sibTransId="{95616782-229E-4754-9504-15C53107404B}"/>
    <dgm:cxn modelId="{EABD04EC-FC51-48EE-978E-9A50057D2AED}" srcId="{6918A79A-0AEF-437A-96A7-81B3698D7BF0}" destId="{53ADE9B1-14EB-447F-8A53-72541D6957F2}" srcOrd="0" destOrd="0" parTransId="{09E03CDD-1B52-42D7-9FB8-E9D263E0CEB4}" sibTransId="{EABC2F69-EF96-46F6-8C03-758AB27ABBCE}"/>
    <dgm:cxn modelId="{448276F2-4DA3-428B-BECF-2A381266BE82}" type="presOf" srcId="{EE1C273C-01FA-4D1A-8D25-126579E561D3}" destId="{1EC8F341-1B89-4618-9E7E-31CC3FAA8CC8}" srcOrd="0" destOrd="0" presId="urn:microsoft.com/office/officeart/2005/8/layout/vList2"/>
    <dgm:cxn modelId="{15B184F6-0504-41AB-8298-46DE1454757A}" type="presOf" srcId="{659C05F1-4E92-4879-AF71-1DE3054C4266}" destId="{84E8BAC3-372C-4F23-8CC0-4CE7C3F1B33D}" srcOrd="0" destOrd="0" presId="urn:microsoft.com/office/officeart/2005/8/layout/vList2"/>
    <dgm:cxn modelId="{591AB3F7-A8E6-4CB1-BB35-0C4F401B39C8}" srcId="{659C05F1-4E92-4879-AF71-1DE3054C4266}" destId="{DA5A0354-7176-4415-86EE-8CB4740ED46D}" srcOrd="4" destOrd="0" parTransId="{C27DB616-E7CA-474D-B9AB-E44E54E92E4A}" sibTransId="{44010590-C957-4867-AE52-5D7EC57D3095}"/>
    <dgm:cxn modelId="{79C94602-9BF9-4643-8782-B402EF6A84BC}" type="presParOf" srcId="{84E8BAC3-372C-4F23-8CC0-4CE7C3F1B33D}" destId="{71384A4F-4464-420E-9D9C-850F5B800AED}" srcOrd="0" destOrd="0" presId="urn:microsoft.com/office/officeart/2005/8/layout/vList2"/>
    <dgm:cxn modelId="{E90C1E01-2CFE-47CA-93D0-5B3A76D5B4BD}" type="presParOf" srcId="{84E8BAC3-372C-4F23-8CC0-4CE7C3F1B33D}" destId="{DED2B8C9-0DC7-4A9D-BF18-9682AC74859B}" srcOrd="1" destOrd="0" presId="urn:microsoft.com/office/officeart/2005/8/layout/vList2"/>
    <dgm:cxn modelId="{28685677-B8F2-4F7E-BDC1-45C0191EABE3}" type="presParOf" srcId="{84E8BAC3-372C-4F23-8CC0-4CE7C3F1B33D}" destId="{227294D8-5CA5-453D-9987-7662592D2D42}" srcOrd="2" destOrd="0" presId="urn:microsoft.com/office/officeart/2005/8/layout/vList2"/>
    <dgm:cxn modelId="{D2E86D98-60BD-4C21-B459-95C47610816A}" type="presParOf" srcId="{84E8BAC3-372C-4F23-8CC0-4CE7C3F1B33D}" destId="{E6F7D3DA-6576-4512-B72A-C70CE807C195}" srcOrd="3" destOrd="0" presId="urn:microsoft.com/office/officeart/2005/8/layout/vList2"/>
    <dgm:cxn modelId="{0C6EEE93-5B61-4945-8F3C-88F560EDA000}" type="presParOf" srcId="{84E8BAC3-372C-4F23-8CC0-4CE7C3F1B33D}" destId="{1EC8F341-1B89-4618-9E7E-31CC3FAA8CC8}" srcOrd="4" destOrd="0" presId="urn:microsoft.com/office/officeart/2005/8/layout/vList2"/>
    <dgm:cxn modelId="{D78AAC8A-63B9-405C-922F-2D348DA5FE37}" type="presParOf" srcId="{84E8BAC3-372C-4F23-8CC0-4CE7C3F1B33D}" destId="{04762EA4-2FCF-4487-A9BF-161E389B0F56}" srcOrd="5" destOrd="0" presId="urn:microsoft.com/office/officeart/2005/8/layout/vList2"/>
    <dgm:cxn modelId="{83CFA28E-A6DE-48D7-A64B-20ACAB2060E3}" type="presParOf" srcId="{84E8BAC3-372C-4F23-8CC0-4CE7C3F1B33D}" destId="{CD7FD14B-2E58-424F-8BA3-C05ACB97A643}" srcOrd="6" destOrd="0" presId="urn:microsoft.com/office/officeart/2005/8/layout/vList2"/>
    <dgm:cxn modelId="{BA6DAF7C-63EB-4345-B15A-C28B171A90E7}" type="presParOf" srcId="{84E8BAC3-372C-4F23-8CC0-4CE7C3F1B33D}" destId="{59C9EFCE-15F6-4F41-B3CF-7B3C54D8F940}" srcOrd="7" destOrd="0" presId="urn:microsoft.com/office/officeart/2005/8/layout/vList2"/>
    <dgm:cxn modelId="{91460746-0836-433A-AC64-6F763DA9354C}" type="presParOf" srcId="{84E8BAC3-372C-4F23-8CC0-4CE7C3F1B33D}" destId="{6844B959-2F3F-43A8-BBB8-F45E8611391E}" srcOrd="8" destOrd="0" presId="urn:microsoft.com/office/officeart/2005/8/layout/vList2"/>
    <dgm:cxn modelId="{95B4BE41-65F9-4C01-A848-006806BA9892}" type="presParOf" srcId="{84E8BAC3-372C-4F23-8CC0-4CE7C3F1B33D}" destId="{27FBD2D0-3F8F-4D85-BA34-F2B4FE6FFD1B}" srcOrd="9"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9016A6-D622-4685-842F-7C10D5DB0E11}">
      <dsp:nvSpPr>
        <dsp:cNvPr id="0" name=""/>
        <dsp:cNvSpPr/>
      </dsp:nvSpPr>
      <dsp:spPr>
        <a:xfrm>
          <a:off x="817281" y="2685"/>
          <a:ext cx="2147024" cy="1288214"/>
        </a:xfrm>
        <a:prstGeom prst="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rPr>
            <a:t>Remote risk assessment and triage of all patients, including COVID-19 screening</a:t>
          </a:r>
        </a:p>
      </dsp:txBody>
      <dsp:txXfrm>
        <a:off x="817281" y="2685"/>
        <a:ext cx="2147024" cy="1288214"/>
      </dsp:txXfrm>
    </dsp:sp>
    <dsp:sp modelId="{A98C789B-6BE0-4F44-A9F0-3A2A6225F5BB}">
      <dsp:nvSpPr>
        <dsp:cNvPr id="0" name=""/>
        <dsp:cNvSpPr/>
      </dsp:nvSpPr>
      <dsp:spPr>
        <a:xfrm>
          <a:off x="3179008" y="2685"/>
          <a:ext cx="2147024" cy="1288214"/>
        </a:xfrm>
        <a:prstGeom prst="rect">
          <a:avLst/>
        </a:prstGeom>
        <a:solidFill>
          <a:schemeClr val="accent1">
            <a:alpha val="90000"/>
            <a:hueOff val="0"/>
            <a:satOff val="0"/>
            <a:lumOff val="0"/>
            <a:alphaOff val="-8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rPr>
            <a:t>PHE Infection Prevention Control guidelines</a:t>
          </a:r>
        </a:p>
      </dsp:txBody>
      <dsp:txXfrm>
        <a:off x="3179008" y="2685"/>
        <a:ext cx="2147024" cy="1288214"/>
      </dsp:txXfrm>
    </dsp:sp>
    <dsp:sp modelId="{8B02F699-7CB8-40F6-BA6E-DA69768C4508}">
      <dsp:nvSpPr>
        <dsp:cNvPr id="0" name=""/>
        <dsp:cNvSpPr/>
      </dsp:nvSpPr>
      <dsp:spPr>
        <a:xfrm>
          <a:off x="5540735" y="2685"/>
          <a:ext cx="2147024" cy="1288214"/>
        </a:xfrm>
        <a:prstGeom prst="rect">
          <a:avLst/>
        </a:prstGeom>
        <a:solidFill>
          <a:schemeClr val="accent1">
            <a:alpha val="90000"/>
            <a:hueOff val="0"/>
            <a:satOff val="0"/>
            <a:lumOff val="0"/>
            <a:alphaOff val="-16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rPr>
            <a:t>Approaches for clinically vulnerable and clinically extremely vulnerable patients and staff</a:t>
          </a:r>
        </a:p>
      </dsp:txBody>
      <dsp:txXfrm>
        <a:off x="5540735" y="2685"/>
        <a:ext cx="2147024" cy="1288214"/>
      </dsp:txXfrm>
    </dsp:sp>
    <dsp:sp modelId="{3278FE62-22ED-41F7-B2E2-824AB6EFD7A5}">
      <dsp:nvSpPr>
        <dsp:cNvPr id="0" name=""/>
        <dsp:cNvSpPr/>
      </dsp:nvSpPr>
      <dsp:spPr>
        <a:xfrm>
          <a:off x="817281" y="1505602"/>
          <a:ext cx="2147024" cy="1288214"/>
        </a:xfrm>
        <a:prstGeom prst="rect">
          <a:avLst/>
        </a:prstGeom>
        <a:solidFill>
          <a:schemeClr val="accent1">
            <a:alpha val="90000"/>
            <a:hueOff val="0"/>
            <a:satOff val="0"/>
            <a:lumOff val="0"/>
            <a:alphaOff val="-24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rPr>
            <a:t>Prioritisation of patients for face-to-face care (urgent care; interrupted care plans; high risk patients)</a:t>
          </a:r>
        </a:p>
      </dsp:txBody>
      <dsp:txXfrm>
        <a:off x="817281" y="1505602"/>
        <a:ext cx="2147024" cy="1288214"/>
      </dsp:txXfrm>
    </dsp:sp>
    <dsp:sp modelId="{BCBFDD77-0294-453A-A5F2-6D2A69D8E90F}">
      <dsp:nvSpPr>
        <dsp:cNvPr id="0" name=""/>
        <dsp:cNvSpPr/>
      </dsp:nvSpPr>
      <dsp:spPr>
        <a:xfrm>
          <a:off x="3179008" y="1505602"/>
          <a:ext cx="2147024" cy="1288214"/>
        </a:xfrm>
        <a:prstGeom prst="rect">
          <a:avLst/>
        </a:prstGeom>
        <a:solidFill>
          <a:schemeClr val="accent1">
            <a:alpha val="90000"/>
            <a:hueOff val="0"/>
            <a:satOff val="0"/>
            <a:lumOff val="0"/>
            <a:alphaOff val="-32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rPr>
            <a:t>Public and professional communications</a:t>
          </a:r>
        </a:p>
      </dsp:txBody>
      <dsp:txXfrm>
        <a:off x="3179008" y="1505602"/>
        <a:ext cx="2147024" cy="1288214"/>
      </dsp:txXfrm>
    </dsp:sp>
    <dsp:sp modelId="{967AC78F-DEB1-4628-952E-C6C20F34BD8B}">
      <dsp:nvSpPr>
        <dsp:cNvPr id="0" name=""/>
        <dsp:cNvSpPr/>
      </dsp:nvSpPr>
      <dsp:spPr>
        <a:xfrm>
          <a:off x="5540735" y="1505602"/>
          <a:ext cx="2147024" cy="1288214"/>
        </a:xfrm>
        <a:prstGeom prst="rect">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rPr>
            <a:t>Reviewing organisation of UDC systems in context of second wave, and ensuring agility</a:t>
          </a:r>
        </a:p>
      </dsp:txBody>
      <dsp:txXfrm>
        <a:off x="5540735" y="1505602"/>
        <a:ext cx="2147024" cy="12882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84A4F-4464-420E-9D9C-850F5B800AED}">
      <dsp:nvSpPr>
        <dsp:cNvPr id="0" name=""/>
        <dsp:cNvSpPr/>
      </dsp:nvSpPr>
      <dsp:spPr>
        <a:xfrm>
          <a:off x="0" y="0"/>
          <a:ext cx="10648182" cy="635602"/>
        </a:xfrm>
        <a:prstGeom prst="roundRect">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kern="1200" dirty="0"/>
            <a:t>Review </a:t>
          </a:r>
          <a:r>
            <a:rPr lang="en-GB" sz="1600" b="1" kern="1200" dirty="0"/>
            <a:t>contingency plans </a:t>
          </a:r>
          <a:r>
            <a:rPr lang="en-GB" sz="1600" b="0" kern="1200" dirty="0"/>
            <a:t>in case of any local lockdown direction</a:t>
          </a:r>
        </a:p>
      </dsp:txBody>
      <dsp:txXfrm>
        <a:off x="31028" y="31028"/>
        <a:ext cx="10586126" cy="573546"/>
      </dsp:txXfrm>
    </dsp:sp>
    <dsp:sp modelId="{227294D8-5CA5-453D-9987-7662592D2D42}">
      <dsp:nvSpPr>
        <dsp:cNvPr id="0" name=""/>
        <dsp:cNvSpPr/>
      </dsp:nvSpPr>
      <dsp:spPr>
        <a:xfrm>
          <a:off x="0" y="707245"/>
          <a:ext cx="10648182" cy="635602"/>
        </a:xfrm>
        <a:prstGeom prst="roundRect">
          <a:avLst/>
        </a:prstGeom>
        <a:gradFill rotWithShape="0">
          <a:gsLst>
            <a:gs pos="0">
              <a:schemeClr val="accent1">
                <a:shade val="80000"/>
                <a:hueOff val="67816"/>
                <a:satOff val="1294"/>
                <a:lumOff val="5714"/>
                <a:alphaOff val="0"/>
                <a:lumMod val="110000"/>
                <a:satMod val="105000"/>
                <a:tint val="67000"/>
              </a:schemeClr>
            </a:gs>
            <a:gs pos="50000">
              <a:schemeClr val="accent1">
                <a:shade val="80000"/>
                <a:hueOff val="67816"/>
                <a:satOff val="1294"/>
                <a:lumOff val="5714"/>
                <a:alphaOff val="0"/>
                <a:lumMod val="105000"/>
                <a:satMod val="103000"/>
                <a:tint val="73000"/>
              </a:schemeClr>
            </a:gs>
            <a:gs pos="100000">
              <a:schemeClr val="accent1">
                <a:shade val="80000"/>
                <a:hueOff val="67816"/>
                <a:satOff val="1294"/>
                <a:lumOff val="571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kern="1200" dirty="0"/>
            <a:t>Ensure </a:t>
          </a:r>
          <a:r>
            <a:rPr lang="en-GB" sz="1600" b="1" kern="1200" dirty="0"/>
            <a:t>UDC capability </a:t>
          </a:r>
          <a:r>
            <a:rPr lang="en-GB" sz="1600" b="0" kern="1200" dirty="0"/>
            <a:t>(ideally face-to-face as well as remote) can be maintained and be prepared to contribute to local UDC system</a:t>
          </a:r>
        </a:p>
      </dsp:txBody>
      <dsp:txXfrm>
        <a:off x="31028" y="738273"/>
        <a:ext cx="10586126" cy="573546"/>
      </dsp:txXfrm>
    </dsp:sp>
    <dsp:sp modelId="{1EC8F341-1B89-4618-9E7E-31CC3FAA8CC8}">
      <dsp:nvSpPr>
        <dsp:cNvPr id="0" name=""/>
        <dsp:cNvSpPr/>
      </dsp:nvSpPr>
      <dsp:spPr>
        <a:xfrm>
          <a:off x="0" y="1413493"/>
          <a:ext cx="10648182" cy="635602"/>
        </a:xfrm>
        <a:prstGeom prst="roundRect">
          <a:avLst/>
        </a:prstGeom>
        <a:gradFill rotWithShape="0">
          <a:gsLst>
            <a:gs pos="0">
              <a:schemeClr val="accent1">
                <a:shade val="80000"/>
                <a:hueOff val="135632"/>
                <a:satOff val="2588"/>
                <a:lumOff val="11428"/>
                <a:alphaOff val="0"/>
                <a:lumMod val="110000"/>
                <a:satMod val="105000"/>
                <a:tint val="67000"/>
              </a:schemeClr>
            </a:gs>
            <a:gs pos="50000">
              <a:schemeClr val="accent1">
                <a:shade val="80000"/>
                <a:hueOff val="135632"/>
                <a:satOff val="2588"/>
                <a:lumOff val="11428"/>
                <a:alphaOff val="0"/>
                <a:lumMod val="105000"/>
                <a:satMod val="103000"/>
                <a:tint val="73000"/>
              </a:schemeClr>
            </a:gs>
            <a:gs pos="100000">
              <a:schemeClr val="accent1">
                <a:shade val="80000"/>
                <a:hueOff val="135632"/>
                <a:satOff val="2588"/>
                <a:lumOff val="114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kern="1200" dirty="0"/>
            <a:t>Ensure </a:t>
          </a:r>
          <a:r>
            <a:rPr lang="en-GB" sz="1600" b="1" kern="1200" dirty="0"/>
            <a:t>risk assessments </a:t>
          </a:r>
          <a:r>
            <a:rPr lang="en-GB" sz="1600" b="0" kern="1200" dirty="0"/>
            <a:t>are completed and regularly reviewed for all staff</a:t>
          </a:r>
        </a:p>
      </dsp:txBody>
      <dsp:txXfrm>
        <a:off x="31028" y="1444521"/>
        <a:ext cx="10586126" cy="573546"/>
      </dsp:txXfrm>
    </dsp:sp>
    <dsp:sp modelId="{04762EA4-2FCF-4487-A9BF-161E389B0F56}">
      <dsp:nvSpPr>
        <dsp:cNvPr id="0" name=""/>
        <dsp:cNvSpPr/>
      </dsp:nvSpPr>
      <dsp:spPr>
        <a:xfrm>
          <a:off x="0" y="2049095"/>
          <a:ext cx="10648182" cy="662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080" tIns="17780" rIns="99568" bIns="17780" numCol="1" spcCol="1270" anchor="t" anchorCtr="0">
          <a:noAutofit/>
        </a:bodyPr>
        <a:lstStyle/>
        <a:p>
          <a:pPr marL="114300" lvl="1" indent="-114300" algn="l" defTabSz="622300">
            <a:lnSpc>
              <a:spcPct val="150000"/>
            </a:lnSpc>
            <a:spcBef>
              <a:spcPct val="0"/>
            </a:spcBef>
            <a:spcAft>
              <a:spcPct val="20000"/>
            </a:spcAft>
            <a:buChar char="•"/>
          </a:pPr>
          <a:r>
            <a:rPr lang="en-GB" sz="1400" kern="1200" dirty="0"/>
            <a:t>Further information here: </a:t>
          </a:r>
          <a:r>
            <a:rPr lang="en-GB" sz="1400" kern="1200" dirty="0">
              <a:solidFill>
                <a:schemeClr val="accent1"/>
              </a:solidFill>
              <a:hlinkClick xmlns:r="http://schemas.openxmlformats.org/officeDocument/2006/relationships" r:id="rId1">
                <a:extLst>
                  <a:ext uri="{A12FA001-AC4F-418D-AE19-62706E023703}">
                    <ahyp:hlinkClr xmlns:ahyp="http://schemas.microsoft.com/office/drawing/2018/hyperlinkcolor" val="tx"/>
                  </a:ext>
                </a:extLst>
              </a:hlinkClick>
            </a:rPr>
            <a:t>https://www.nhsemployers.org/covid19/health-safety-and-wellbeing/supporting-staff-health-and-safety/risk-assessments-for-staff</a:t>
          </a:r>
          <a:endParaRPr lang="en-GB" sz="1400" kern="1200" dirty="0">
            <a:solidFill>
              <a:schemeClr val="accent1"/>
            </a:solidFill>
          </a:endParaRPr>
        </a:p>
      </dsp:txBody>
      <dsp:txXfrm>
        <a:off x="0" y="2049095"/>
        <a:ext cx="10648182" cy="662400"/>
      </dsp:txXfrm>
    </dsp:sp>
    <dsp:sp modelId="{CD7FD14B-2E58-424F-8BA3-C05ACB97A643}">
      <dsp:nvSpPr>
        <dsp:cNvPr id="0" name=""/>
        <dsp:cNvSpPr/>
      </dsp:nvSpPr>
      <dsp:spPr>
        <a:xfrm>
          <a:off x="0" y="2711495"/>
          <a:ext cx="10648182" cy="635602"/>
        </a:xfrm>
        <a:prstGeom prst="roundRect">
          <a:avLst/>
        </a:prstGeom>
        <a:gradFill rotWithShape="0">
          <a:gsLst>
            <a:gs pos="0">
              <a:schemeClr val="accent1">
                <a:shade val="80000"/>
                <a:hueOff val="203448"/>
                <a:satOff val="3881"/>
                <a:lumOff val="17141"/>
                <a:alphaOff val="0"/>
                <a:lumMod val="110000"/>
                <a:satMod val="105000"/>
                <a:tint val="67000"/>
              </a:schemeClr>
            </a:gs>
            <a:gs pos="50000">
              <a:schemeClr val="accent1">
                <a:shade val="80000"/>
                <a:hueOff val="203448"/>
                <a:satOff val="3881"/>
                <a:lumOff val="17141"/>
                <a:alphaOff val="0"/>
                <a:lumMod val="105000"/>
                <a:satMod val="103000"/>
                <a:tint val="73000"/>
              </a:schemeClr>
            </a:gs>
            <a:gs pos="100000">
              <a:schemeClr val="accent1">
                <a:shade val="80000"/>
                <a:hueOff val="203448"/>
                <a:satOff val="3881"/>
                <a:lumOff val="1714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kern="1200" dirty="0"/>
            <a:t>Register with the </a:t>
          </a:r>
          <a:r>
            <a:rPr lang="en-GB" sz="1600" b="1" kern="1200" dirty="0"/>
            <a:t>PPE Portal</a:t>
          </a:r>
        </a:p>
      </dsp:txBody>
      <dsp:txXfrm>
        <a:off x="31028" y="2742523"/>
        <a:ext cx="10586126" cy="573546"/>
      </dsp:txXfrm>
    </dsp:sp>
    <dsp:sp modelId="{59C9EFCE-15F6-4F41-B3CF-7B3C54D8F940}">
      <dsp:nvSpPr>
        <dsp:cNvPr id="0" name=""/>
        <dsp:cNvSpPr/>
      </dsp:nvSpPr>
      <dsp:spPr>
        <a:xfrm>
          <a:off x="0" y="3347098"/>
          <a:ext cx="10648182"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080" tIns="17780" rIns="99568" bIns="17780" numCol="1" spcCol="1270" anchor="t" anchorCtr="0">
          <a:noAutofit/>
        </a:bodyPr>
        <a:lstStyle/>
        <a:p>
          <a:pPr marL="114300" lvl="1" indent="-114300" algn="l" defTabSz="622300">
            <a:lnSpc>
              <a:spcPct val="150000"/>
            </a:lnSpc>
            <a:spcBef>
              <a:spcPct val="0"/>
            </a:spcBef>
            <a:spcAft>
              <a:spcPct val="20000"/>
            </a:spcAft>
            <a:buChar char="•"/>
          </a:pPr>
          <a:r>
            <a:rPr lang="en-GB" sz="1400" kern="1200" dirty="0"/>
            <a:t>Further information here: </a:t>
          </a:r>
          <a:r>
            <a:rPr lang="en-GB" sz="1400" kern="1200" dirty="0">
              <a:solidFill>
                <a:schemeClr val="accent1"/>
              </a:solidFill>
              <a:hlinkClick xmlns:r="http://schemas.openxmlformats.org/officeDocument/2006/relationships" r:id="rId2">
                <a:extLst>
                  <a:ext uri="{A12FA001-AC4F-418D-AE19-62706E023703}">
                    <ahyp:hlinkClr xmlns:ahyp="http://schemas.microsoft.com/office/drawing/2018/hyperlinkcolor" val="tx"/>
                  </a:ext>
                </a:extLst>
              </a:hlinkClick>
            </a:rPr>
            <a:t>https://www.gov.uk/guidance/ppe-portal-how-to-order-emergency-personal-protective-equipment</a:t>
          </a:r>
          <a:endParaRPr lang="en-GB" sz="1400" kern="1200" dirty="0">
            <a:solidFill>
              <a:schemeClr val="accent1"/>
            </a:solidFill>
          </a:endParaRPr>
        </a:p>
        <a:p>
          <a:pPr marL="114300" lvl="1" indent="-114300" algn="l" defTabSz="622300">
            <a:lnSpc>
              <a:spcPct val="150000"/>
            </a:lnSpc>
            <a:spcBef>
              <a:spcPct val="0"/>
            </a:spcBef>
            <a:spcAft>
              <a:spcPct val="20000"/>
            </a:spcAft>
            <a:buChar char="•"/>
          </a:pPr>
          <a:r>
            <a:rPr lang="en-GB" sz="1400" kern="1200" dirty="0"/>
            <a:t>For queries, or if you have not received an email invite – contact DHSC PPE Portal customer services at: 0800 876 6802</a:t>
          </a:r>
        </a:p>
      </dsp:txBody>
      <dsp:txXfrm>
        <a:off x="0" y="3347098"/>
        <a:ext cx="10648182" cy="712080"/>
      </dsp:txXfrm>
    </dsp:sp>
    <dsp:sp modelId="{6844B959-2F3F-43A8-BBB8-F45E8611391E}">
      <dsp:nvSpPr>
        <dsp:cNvPr id="0" name=""/>
        <dsp:cNvSpPr/>
      </dsp:nvSpPr>
      <dsp:spPr>
        <a:xfrm>
          <a:off x="0" y="4059178"/>
          <a:ext cx="10648182" cy="635602"/>
        </a:xfrm>
        <a:prstGeom prst="roundRect">
          <a:avLst/>
        </a:prstGeom>
        <a:gradFill rotWithShape="0">
          <a:gsLst>
            <a:gs pos="0">
              <a:schemeClr val="accent1">
                <a:shade val="80000"/>
                <a:hueOff val="271263"/>
                <a:satOff val="5175"/>
                <a:lumOff val="22855"/>
                <a:alphaOff val="0"/>
                <a:lumMod val="110000"/>
                <a:satMod val="105000"/>
                <a:tint val="67000"/>
              </a:schemeClr>
            </a:gs>
            <a:gs pos="50000">
              <a:schemeClr val="accent1">
                <a:shade val="80000"/>
                <a:hueOff val="271263"/>
                <a:satOff val="5175"/>
                <a:lumOff val="22855"/>
                <a:alphaOff val="0"/>
                <a:lumMod val="105000"/>
                <a:satMod val="103000"/>
                <a:tint val="73000"/>
              </a:schemeClr>
            </a:gs>
            <a:gs pos="100000">
              <a:schemeClr val="accent1">
                <a:shade val="80000"/>
                <a:hueOff val="271263"/>
                <a:satOff val="5175"/>
                <a:lumOff val="2285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kern="1200" dirty="0"/>
            <a:t>Sign up to the </a:t>
          </a:r>
          <a:r>
            <a:rPr lang="en-GB" sz="1600" b="1" kern="1200" dirty="0"/>
            <a:t>NHS dental bulletin</a:t>
          </a:r>
        </a:p>
      </dsp:txBody>
      <dsp:txXfrm>
        <a:off x="31028" y="4090206"/>
        <a:ext cx="10586126" cy="573546"/>
      </dsp:txXfrm>
    </dsp:sp>
    <dsp:sp modelId="{27FBD2D0-3F8F-4D85-BA34-F2B4FE6FFD1B}">
      <dsp:nvSpPr>
        <dsp:cNvPr id="0" name=""/>
        <dsp:cNvSpPr/>
      </dsp:nvSpPr>
      <dsp:spPr>
        <a:xfrm>
          <a:off x="0" y="4694780"/>
          <a:ext cx="10648182"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080" tIns="17780" rIns="99568" bIns="17780" numCol="1" spcCol="1270" anchor="t" anchorCtr="0">
          <a:noAutofit/>
        </a:bodyPr>
        <a:lstStyle/>
        <a:p>
          <a:pPr marL="114300" lvl="1" indent="-114300" algn="l" defTabSz="622300">
            <a:lnSpc>
              <a:spcPct val="150000"/>
            </a:lnSpc>
            <a:spcBef>
              <a:spcPct val="0"/>
            </a:spcBef>
            <a:spcAft>
              <a:spcPct val="20000"/>
            </a:spcAft>
            <a:buChar char="•"/>
          </a:pPr>
          <a:r>
            <a:rPr lang="en-GB" sz="1400" kern="1200" dirty="0"/>
            <a:t>Further information here: </a:t>
          </a:r>
          <a:r>
            <a:rPr lang="en-GB" sz="1400" kern="1200" dirty="0">
              <a:solidFill>
                <a:schemeClr val="accent1"/>
              </a:solidFill>
              <a:hlinkClick xmlns:r="http://schemas.openxmlformats.org/officeDocument/2006/relationships" r:id="rId3">
                <a:extLst>
                  <a:ext uri="{A12FA001-AC4F-418D-AE19-62706E023703}">
                    <ahyp:hlinkClr xmlns:ahyp="http://schemas.microsoft.com/office/drawing/2018/hyperlinkcolor" val="tx"/>
                  </a:ext>
                </a:extLst>
              </a:hlinkClick>
            </a:rPr>
            <a:t>https://www.england.nhs.uk/email-bulletins/dentistry-oral-health-update/</a:t>
          </a:r>
          <a:endParaRPr lang="en-GB" sz="1400" kern="1200" dirty="0">
            <a:solidFill>
              <a:schemeClr val="accent1"/>
            </a:solidFill>
          </a:endParaRPr>
        </a:p>
      </dsp:txBody>
      <dsp:txXfrm>
        <a:off x="0" y="4694780"/>
        <a:ext cx="10648182" cy="3312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25/09/2020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25/09/2020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7" name="Picture 6" descr="A picture containing clipart&#10;&#10;Description generated with very high confidence">
            <a:extLst>
              <a:ext uri="{FF2B5EF4-FFF2-40B4-BE49-F238E27FC236}">
                <a16:creationId xmlns:a16="http://schemas.microsoft.com/office/drawing/2014/main" id="{18E0D45E-0B97-4E29-8499-AB2B710EB4A3}"/>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8" name="Text Box 4">
            <a:extLst>
              <a:ext uri="{FF2B5EF4-FFF2-40B4-BE49-F238E27FC236}">
                <a16:creationId xmlns:a16="http://schemas.microsoft.com/office/drawing/2014/main" id="{A426801C-6EF1-44D5-BB49-CF9B1BD26219}"/>
              </a:ext>
            </a:extLst>
          </p:cNvPr>
          <p:cNvSpPr txBox="1"/>
          <p:nvPr userDrawn="1"/>
        </p:nvSpPr>
        <p:spPr>
          <a:xfrm>
            <a:off x="4099560" y="5714168"/>
            <a:ext cx="3992880" cy="406400"/>
          </a:xfrm>
          <a:prstGeom prst="rect">
            <a:avLst/>
          </a:prstGeom>
          <a:solidFill>
            <a:schemeClr val="lt1"/>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9" name="Content Placeholder 16">
            <a:extLst>
              <a:ext uri="{FF2B5EF4-FFF2-40B4-BE49-F238E27FC236}">
                <a16:creationId xmlns:a16="http://schemas.microsoft.com/office/drawing/2014/main" id="{2E504B7B-6AD1-45D7-8AE3-FA3C863D3A2A}"/>
              </a:ext>
            </a:extLst>
          </p:cNvPr>
          <p:cNvPicPr>
            <a:picLocks noChangeAspect="1"/>
          </p:cNvPicPr>
          <p:nvPr userDrawn="1"/>
        </p:nvPicPr>
        <p:blipFill>
          <a:blip r:embed="rId3"/>
          <a:stretch>
            <a:fillRect/>
          </a:stretch>
        </p:blipFill>
        <p:spPr>
          <a:xfrm>
            <a:off x="0" y="6213677"/>
            <a:ext cx="12211879" cy="413293"/>
          </a:xfrm>
          <a:prstGeom prst="rect">
            <a:avLst/>
          </a:prstGeom>
        </p:spPr>
      </p:pic>
    </p:spTree>
    <p:extLst>
      <p:ext uri="{BB962C8B-B14F-4D97-AF65-F5344CB8AC3E}">
        <p14:creationId xmlns:p14="http://schemas.microsoft.com/office/powerpoint/2010/main" val="3506723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cxnSp>
        <p:nvCxnSpPr>
          <p:cNvPr id="8" name="Straight Connector 7"/>
          <p:cNvCxnSpPr/>
          <p:nvPr userDrawn="1"/>
        </p:nvCxnSpPr>
        <p:spPr>
          <a:xfrm>
            <a:off x="808523" y="6260999"/>
            <a:ext cx="10732169" cy="0"/>
          </a:xfrm>
          <a:prstGeom prst="line">
            <a:avLst/>
          </a:prstGeom>
          <a:ln w="12700">
            <a:solidFill>
              <a:srgbClr val="00A9CE"/>
            </a:solidFill>
          </a:ln>
        </p:spPr>
        <p:style>
          <a:lnRef idx="1">
            <a:schemeClr val="accent1"/>
          </a:lnRef>
          <a:fillRef idx="0">
            <a:schemeClr val="accent1"/>
          </a:fillRef>
          <a:effectRef idx="0">
            <a:schemeClr val="accent1"/>
          </a:effectRef>
          <a:fontRef idx="minor">
            <a:schemeClr val="tx1"/>
          </a:fontRef>
        </p:style>
      </p:cxnSp>
      <p:sp>
        <p:nvSpPr>
          <p:cNvPr id="9" name="Footer Placeholder 13"/>
          <p:cNvSpPr>
            <a:spLocks noGrp="1"/>
          </p:cNvSpPr>
          <p:nvPr>
            <p:ph type="ftr" sz="quarter" idx="11"/>
          </p:nvPr>
        </p:nvSpPr>
        <p:spPr>
          <a:xfrm>
            <a:off x="808523" y="6356350"/>
            <a:ext cx="7614385" cy="365125"/>
          </a:xfrm>
        </p:spPr>
        <p:txBody>
          <a:bodyPr/>
          <a:lstStyle/>
          <a:p>
            <a:pPr algn="l"/>
            <a:r>
              <a:rPr lang="en-US" b="1" dirty="0">
                <a:solidFill>
                  <a:srgbClr val="00A9CE"/>
                </a:solidFill>
                <a:latin typeface="Arial" charset="0"/>
                <a:ea typeface="Arial" charset="0"/>
                <a:cs typeface="Arial" charset="0"/>
              </a:rPr>
              <a:t>Event Name</a:t>
            </a:r>
            <a:endParaRPr lang="en-US" dirty="0">
              <a:solidFill>
                <a:srgbClr val="425563"/>
              </a:solidFill>
              <a:latin typeface="Arial" charset="0"/>
              <a:ea typeface="Arial" charset="0"/>
              <a:cs typeface="Arial" charset="0"/>
            </a:endParaRPr>
          </a:p>
        </p:txBody>
      </p:sp>
      <p:sp>
        <p:nvSpPr>
          <p:cNvPr id="10" name="Slide Number Placeholder 14"/>
          <p:cNvSpPr>
            <a:spLocks noGrp="1"/>
          </p:cNvSpPr>
          <p:nvPr>
            <p:ph type="sldNum" sz="quarter" idx="4294967295"/>
          </p:nvPr>
        </p:nvSpPr>
        <p:spPr>
          <a:xfrm>
            <a:off x="11111566" y="6356350"/>
            <a:ext cx="429126" cy="501650"/>
          </a:xfrm>
          <a:solidFill>
            <a:srgbClr val="00A9CE"/>
          </a:solidFill>
        </p:spPr>
        <p:txBody>
          <a:bodyPr/>
          <a:lstStyle/>
          <a:p>
            <a:pPr algn="ctr"/>
            <a:fld id="{39CDA75F-C9EF-7C4F-8CA9-CDD96DEAE3C6}" type="slidenum">
              <a:rPr lang="en-US" smtClean="0">
                <a:solidFill>
                  <a:schemeClr val="bg1"/>
                </a:solidFill>
              </a:rPr>
              <a:pPr algn="ctr"/>
              <a:t>‹#›</a:t>
            </a:fld>
            <a:endParaRPr lang="en-US" dirty="0">
              <a:solidFill>
                <a:schemeClr val="bg1"/>
              </a:solidFill>
            </a:endParaRPr>
          </a:p>
        </p:txBody>
      </p:sp>
      <p:pic>
        <p:nvPicPr>
          <p:cNvPr id="11"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88107" y="678575"/>
            <a:ext cx="1085850" cy="875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1929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cxnSp>
        <p:nvCxnSpPr>
          <p:cNvPr id="8" name="Straight Connector 7"/>
          <p:cNvCxnSpPr/>
          <p:nvPr userDrawn="1"/>
        </p:nvCxnSpPr>
        <p:spPr>
          <a:xfrm>
            <a:off x="808523" y="6260999"/>
            <a:ext cx="10732169" cy="0"/>
          </a:xfrm>
          <a:prstGeom prst="line">
            <a:avLst/>
          </a:prstGeom>
          <a:ln w="12700">
            <a:solidFill>
              <a:srgbClr val="00A9CE"/>
            </a:solidFill>
          </a:ln>
        </p:spPr>
        <p:style>
          <a:lnRef idx="1">
            <a:schemeClr val="accent1"/>
          </a:lnRef>
          <a:fillRef idx="0">
            <a:schemeClr val="accent1"/>
          </a:fillRef>
          <a:effectRef idx="0">
            <a:schemeClr val="accent1"/>
          </a:effectRef>
          <a:fontRef idx="minor">
            <a:schemeClr val="tx1"/>
          </a:fontRef>
        </p:style>
      </p:cxnSp>
      <p:sp>
        <p:nvSpPr>
          <p:cNvPr id="9" name="Footer Placeholder 13"/>
          <p:cNvSpPr>
            <a:spLocks noGrp="1"/>
          </p:cNvSpPr>
          <p:nvPr>
            <p:ph type="ftr" sz="quarter" idx="11"/>
          </p:nvPr>
        </p:nvSpPr>
        <p:spPr>
          <a:xfrm>
            <a:off x="808523" y="6356350"/>
            <a:ext cx="7614385" cy="365125"/>
          </a:xfrm>
        </p:spPr>
        <p:txBody>
          <a:bodyPr/>
          <a:lstStyle/>
          <a:p>
            <a:pPr algn="l"/>
            <a:r>
              <a:rPr lang="en-US" b="1" dirty="0">
                <a:solidFill>
                  <a:srgbClr val="00A9CE"/>
                </a:solidFill>
                <a:latin typeface="Arial" charset="0"/>
                <a:ea typeface="Arial" charset="0"/>
                <a:cs typeface="Arial" charset="0"/>
              </a:rPr>
              <a:t>Event name</a:t>
            </a:r>
            <a:endParaRPr lang="en-US" dirty="0">
              <a:solidFill>
                <a:srgbClr val="425563"/>
              </a:solidFill>
              <a:latin typeface="Arial" charset="0"/>
              <a:ea typeface="Arial" charset="0"/>
              <a:cs typeface="Arial" charset="0"/>
            </a:endParaRPr>
          </a:p>
        </p:txBody>
      </p:sp>
      <p:sp>
        <p:nvSpPr>
          <p:cNvPr id="10" name="Slide Number Placeholder 14"/>
          <p:cNvSpPr>
            <a:spLocks noGrp="1"/>
          </p:cNvSpPr>
          <p:nvPr>
            <p:ph type="sldNum" sz="quarter" idx="4294967295"/>
          </p:nvPr>
        </p:nvSpPr>
        <p:spPr>
          <a:xfrm>
            <a:off x="11111566" y="6356350"/>
            <a:ext cx="429126" cy="501650"/>
          </a:xfrm>
          <a:solidFill>
            <a:srgbClr val="00A9CE"/>
          </a:solidFill>
        </p:spPr>
        <p:txBody>
          <a:bodyPr/>
          <a:lstStyle/>
          <a:p>
            <a:pPr algn="ctr"/>
            <a:fld id="{39CDA75F-C9EF-7C4F-8CA9-CDD96DEAE3C6}" type="slidenum">
              <a:rPr lang="en-US" smtClean="0">
                <a:solidFill>
                  <a:schemeClr val="bg1"/>
                </a:solidFill>
              </a:rPr>
              <a:pPr algn="ctr"/>
              <a:t>‹#›</a:t>
            </a:fld>
            <a:endParaRPr lang="en-US" dirty="0">
              <a:solidFill>
                <a:schemeClr val="bg1"/>
              </a:solidFill>
            </a:endParaRPr>
          </a:p>
        </p:txBody>
      </p:sp>
    </p:spTree>
    <p:extLst>
      <p:ext uri="{BB962C8B-B14F-4D97-AF65-F5344CB8AC3E}">
        <p14:creationId xmlns:p14="http://schemas.microsoft.com/office/powerpoint/2010/main" val="4110307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a:t>Event name</a:t>
            </a:r>
          </a:p>
        </p:txBody>
      </p:sp>
      <p:sp>
        <p:nvSpPr>
          <p:cNvPr id="5" name="Slide Number Placeholder 4"/>
          <p:cNvSpPr>
            <a:spLocks noGrp="1"/>
          </p:cNvSpPr>
          <p:nvPr>
            <p:ph type="sldNum" sz="quarter" idx="12"/>
          </p:nvPr>
        </p:nvSpPr>
        <p:spPr/>
        <p:txBody>
          <a:bodyPr/>
          <a:lstStyle/>
          <a:p>
            <a:fld id="{39CDA75F-C9EF-7C4F-8CA9-CDD96DEAE3C6}" type="slidenum">
              <a:rPr lang="en-US" smtClean="0"/>
              <a:t>‹#›</a:t>
            </a:fld>
            <a:endParaRPr lang="en-US" dirty="0"/>
          </a:p>
        </p:txBody>
      </p:sp>
    </p:spTree>
    <p:extLst>
      <p:ext uri="{BB962C8B-B14F-4D97-AF65-F5344CB8AC3E}">
        <p14:creationId xmlns:p14="http://schemas.microsoft.com/office/powerpoint/2010/main" val="3919139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Event name</a:t>
            </a:r>
          </a:p>
        </p:txBody>
      </p:sp>
      <p:sp>
        <p:nvSpPr>
          <p:cNvPr id="6" name="Slide Number Placeholder 5"/>
          <p:cNvSpPr>
            <a:spLocks noGrp="1"/>
          </p:cNvSpPr>
          <p:nvPr>
            <p:ph type="sldNum" sz="quarter" idx="12"/>
          </p:nvPr>
        </p:nvSpPr>
        <p:spPr/>
        <p:txBody>
          <a:bodyPr/>
          <a:lstStyle/>
          <a:p>
            <a:fld id="{39CDA75F-C9EF-7C4F-8CA9-CDD96DEAE3C6}" type="slidenum">
              <a:rPr lang="en-US" smtClean="0"/>
              <a:t>‹#›</a:t>
            </a:fld>
            <a:endParaRPr lang="en-US" dirty="0"/>
          </a:p>
        </p:txBody>
      </p:sp>
    </p:spTree>
    <p:extLst>
      <p:ext uri="{BB962C8B-B14F-4D97-AF65-F5344CB8AC3E}">
        <p14:creationId xmlns:p14="http://schemas.microsoft.com/office/powerpoint/2010/main" val="2719701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79"/>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8" y="1833143"/>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3701314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rgbClr val="E8EDEE"/>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3381F42-7618-413E-9630-1D444AC5268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36793" y="109564"/>
            <a:ext cx="6555207" cy="6858000"/>
          </a:xfrm>
          <a:prstGeom prst="rect">
            <a:avLst/>
          </a:prstGeom>
        </p:spPr>
      </p:pic>
      <p:sp>
        <p:nvSpPr>
          <p:cNvPr id="8" name="TextBox 7">
            <a:extLst>
              <a:ext uri="{FF2B5EF4-FFF2-40B4-BE49-F238E27FC236}">
                <a16:creationId xmlns:a16="http://schemas.microsoft.com/office/drawing/2014/main" id="{55AF6CD4-6FFA-4665-AF43-8E3E26B26695}"/>
              </a:ext>
            </a:extLst>
          </p:cNvPr>
          <p:cNvSpPr txBox="1"/>
          <p:nvPr userDrawn="1"/>
        </p:nvSpPr>
        <p:spPr>
          <a:xfrm>
            <a:off x="860827" y="3828243"/>
            <a:ext cx="9783192" cy="1538883"/>
          </a:xfrm>
          <a:prstGeom prst="rect">
            <a:avLst/>
          </a:prstGeom>
          <a:noFill/>
        </p:spPr>
        <p:txBody>
          <a:bodyPr wrap="square" rtlCol="0">
            <a:spAutoFit/>
          </a:bodyPr>
          <a:lstStyle/>
          <a:p>
            <a:pPr>
              <a:spcAft>
                <a:spcPts val="0"/>
              </a:spcAft>
            </a:pPr>
            <a:endParaRPr lang="en-GB" sz="2800" dirty="0">
              <a:solidFill>
                <a:srgbClr val="00A9CE"/>
              </a:solidFill>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en-GB" sz="2800" dirty="0">
              <a:solidFill>
                <a:srgbClr val="00A9CE"/>
              </a:solidFill>
              <a:latin typeface="Arial" panose="020B0604020202020204" pitchFamily="34" charset="0"/>
              <a:ea typeface="Calibri" panose="020F0502020204030204" pitchFamily="34" charset="0"/>
              <a:cs typeface="Times New Roman" panose="02020603050405020304" pitchFamily="18" charset="0"/>
            </a:endParaRPr>
          </a:p>
          <a:p>
            <a:pPr lvl="0" indent="457200" eaLnBrk="0" fontAlgn="base" hangingPunct="0">
              <a:spcBef>
                <a:spcPct val="0"/>
              </a:spcBef>
              <a:spcAft>
                <a:spcPct val="0"/>
              </a:spcAft>
              <a:tabLst>
                <a:tab pos="-457200" algn="l"/>
                <a:tab pos="0" algn="l"/>
              </a:tabLst>
            </a:pPr>
            <a:endParaRPr lang="en-US" sz="1200" dirty="0">
              <a:solidFill>
                <a:srgbClr val="00A9CE"/>
              </a:solidFill>
              <a:latin typeface="Arial"/>
            </a:endParaRPr>
          </a:p>
          <a:p>
            <a:pPr>
              <a:spcAft>
                <a:spcPts val="0"/>
              </a:spcAft>
            </a:pPr>
            <a:endParaRPr lang="en-GB" sz="800" dirty="0">
              <a:solidFill>
                <a:srgbClr val="00A9CE"/>
              </a:solidFill>
              <a:latin typeface="Calibri" panose="020F0502020204030204" pitchFamily="34" charset="0"/>
              <a:ea typeface="Calibri" panose="020F0502020204030204" pitchFamily="34" charset="0"/>
              <a:cs typeface="Times New Roman" panose="02020603050405020304" pitchFamily="18" charset="0"/>
            </a:endParaRPr>
          </a:p>
          <a:p>
            <a:pPr lvl="0" indent="457200" eaLnBrk="0" fontAlgn="base" hangingPunct="0">
              <a:spcBef>
                <a:spcPct val="0"/>
              </a:spcBef>
              <a:spcAft>
                <a:spcPct val="0"/>
              </a:spcAft>
              <a:tabLst>
                <a:tab pos="-457200" algn="l"/>
                <a:tab pos="0" algn="l"/>
              </a:tabLst>
            </a:pPr>
            <a:endParaRPr lang="en-US" dirty="0">
              <a:solidFill>
                <a:srgbClr val="00A9CE"/>
              </a:solidFill>
              <a:latin typeface="Arial"/>
            </a:endParaRPr>
          </a:p>
        </p:txBody>
      </p:sp>
      <p:pic>
        <p:nvPicPr>
          <p:cNvPr id="9" name="Picture 8">
            <a:extLst>
              <a:ext uri="{FF2B5EF4-FFF2-40B4-BE49-F238E27FC236}">
                <a16:creationId xmlns:a16="http://schemas.microsoft.com/office/drawing/2014/main" id="{98270235-129C-4F27-99CA-3D3D3E13554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5988" y="302978"/>
            <a:ext cx="2622646" cy="2029675"/>
          </a:xfrm>
          <a:prstGeom prst="rect">
            <a:avLst/>
          </a:prstGeom>
        </p:spPr>
      </p:pic>
      <p:sp>
        <p:nvSpPr>
          <p:cNvPr id="14" name="Text Placeholder 13">
            <a:extLst>
              <a:ext uri="{FF2B5EF4-FFF2-40B4-BE49-F238E27FC236}">
                <a16:creationId xmlns:a16="http://schemas.microsoft.com/office/drawing/2014/main" id="{BD435786-3F4D-4E14-AFD3-74B2A997EEAB}"/>
              </a:ext>
            </a:extLst>
          </p:cNvPr>
          <p:cNvSpPr>
            <a:spLocks noGrp="1"/>
          </p:cNvSpPr>
          <p:nvPr>
            <p:ph type="body" sz="quarter" idx="10" hasCustomPrompt="1"/>
          </p:nvPr>
        </p:nvSpPr>
        <p:spPr>
          <a:xfrm>
            <a:off x="630808" y="2831988"/>
            <a:ext cx="6016879" cy="3386718"/>
          </a:xfrm>
        </p:spPr>
        <p:txBody>
          <a:bodyPr>
            <a:noAutofit/>
          </a:bodyPr>
          <a:lstStyle>
            <a:lvl1pPr marL="0" indent="0">
              <a:buNone/>
              <a:defRPr sz="2800" b="0">
                <a:solidFill>
                  <a:srgbClr val="48BED8"/>
                </a:solidFill>
              </a:defRPr>
            </a:lvl1pPr>
          </a:lstStyle>
          <a:p>
            <a:pPr lvl="0"/>
            <a:r>
              <a:rPr lang="en-US" dirty="0"/>
              <a:t>Event</a:t>
            </a:r>
          </a:p>
          <a:p>
            <a:pPr lvl="0"/>
            <a:r>
              <a:rPr lang="en-US" dirty="0"/>
              <a:t>Location</a:t>
            </a:r>
          </a:p>
          <a:p>
            <a:pPr lvl="0"/>
            <a:r>
              <a:rPr lang="en-US" dirty="0"/>
              <a:t>Date</a:t>
            </a:r>
          </a:p>
          <a:p>
            <a:pPr lvl="0"/>
            <a:endParaRPr lang="en-US" dirty="0"/>
          </a:p>
          <a:p>
            <a:pPr lvl="0"/>
            <a:r>
              <a:rPr lang="en-US" dirty="0"/>
              <a:t>Sara Hurley</a:t>
            </a:r>
            <a:endParaRPr lang="en-US" sz="3200" dirty="0">
              <a:solidFill>
                <a:srgbClr val="00A9CE"/>
              </a:solidFill>
              <a:latin typeface="Arial"/>
            </a:endParaRPr>
          </a:p>
          <a:p>
            <a:pPr>
              <a:spcAft>
                <a:spcPts val="0"/>
              </a:spcAft>
            </a:pPr>
            <a:r>
              <a:rPr lang="en-GB" sz="2400" dirty="0">
                <a:solidFill>
                  <a:srgbClr val="00A9CE"/>
                </a:solidFill>
                <a:latin typeface="Arial" panose="020B0604020202020204" pitchFamily="34" charset="0"/>
                <a:ea typeface="Calibri" panose="020F0502020204030204" pitchFamily="34" charset="0"/>
                <a:cs typeface="Times New Roman" panose="02020603050405020304" pitchFamily="18" charset="0"/>
              </a:rPr>
              <a:t>Chief Dental Officer England</a:t>
            </a:r>
          </a:p>
          <a:p>
            <a:pPr>
              <a:spcAft>
                <a:spcPts val="0"/>
              </a:spcAft>
            </a:pPr>
            <a:r>
              <a:rPr lang="en-GB" sz="2400" dirty="0">
                <a:solidFill>
                  <a:srgbClr val="00A9CE"/>
                </a:solidFill>
                <a:latin typeface="Arial" panose="020B0604020202020204" pitchFamily="34" charset="0"/>
                <a:ea typeface="Calibri" panose="020F0502020204030204" pitchFamily="34" charset="0"/>
                <a:cs typeface="Times New Roman" panose="02020603050405020304" pitchFamily="18" charset="0"/>
              </a:rPr>
              <a:t>BDS (</a:t>
            </a:r>
            <a:r>
              <a:rPr lang="en-GB" sz="2400" dirty="0" err="1">
                <a:solidFill>
                  <a:srgbClr val="00A9CE"/>
                </a:solidFill>
                <a:latin typeface="Arial" panose="020B0604020202020204" pitchFamily="34" charset="0"/>
                <a:ea typeface="Calibri" panose="020F0502020204030204" pitchFamily="34" charset="0"/>
                <a:cs typeface="Times New Roman" panose="02020603050405020304" pitchFamily="18" charset="0"/>
              </a:rPr>
              <a:t>UBrist</a:t>
            </a:r>
            <a:r>
              <a:rPr lang="en-GB" sz="2400" dirty="0">
                <a:solidFill>
                  <a:srgbClr val="00A9CE"/>
                </a:solidFill>
                <a:latin typeface="Arial" panose="020B0604020202020204" pitchFamily="34" charset="0"/>
                <a:ea typeface="Calibri" panose="020F0502020204030204" pitchFamily="34" charset="0"/>
                <a:cs typeface="Times New Roman" panose="02020603050405020304" pitchFamily="18" charset="0"/>
              </a:rPr>
              <a:t>), </a:t>
            </a:r>
            <a:r>
              <a:rPr lang="en-GB" sz="2400" dirty="0" err="1">
                <a:solidFill>
                  <a:srgbClr val="00A9CE"/>
                </a:solidFill>
                <a:latin typeface="Arial" panose="020B0604020202020204" pitchFamily="34" charset="0"/>
                <a:ea typeface="Calibri" panose="020F0502020204030204" pitchFamily="34" charset="0"/>
                <a:cs typeface="Times New Roman" panose="02020603050405020304" pitchFamily="18" charset="0"/>
              </a:rPr>
              <a:t>MFGDP</a:t>
            </a:r>
            <a:r>
              <a:rPr lang="en-GB" sz="2400" dirty="0">
                <a:solidFill>
                  <a:srgbClr val="00A9CE"/>
                </a:solidFill>
                <a:latin typeface="Arial" panose="020B0604020202020204" pitchFamily="34" charset="0"/>
                <a:ea typeface="Calibri" panose="020F0502020204030204" pitchFamily="34" charset="0"/>
                <a:cs typeface="Times New Roman" panose="02020603050405020304" pitchFamily="18" charset="0"/>
              </a:rPr>
              <a:t>(UK), MSc (</a:t>
            </a:r>
            <a:r>
              <a:rPr lang="en-GB" sz="2400" dirty="0" err="1">
                <a:solidFill>
                  <a:srgbClr val="00A9CE"/>
                </a:solidFill>
                <a:latin typeface="Arial" panose="020B0604020202020204" pitchFamily="34" charset="0"/>
                <a:ea typeface="Calibri" panose="020F0502020204030204" pitchFamily="34" charset="0"/>
                <a:cs typeface="Times New Roman" panose="02020603050405020304" pitchFamily="18" charset="0"/>
              </a:rPr>
              <a:t>UCL</a:t>
            </a:r>
            <a:r>
              <a:rPr lang="en-GB" sz="2400" dirty="0">
                <a:solidFill>
                  <a:srgbClr val="00A9CE"/>
                </a:solidFill>
                <a:latin typeface="Arial" panose="020B0604020202020204" pitchFamily="34" charset="0"/>
                <a:ea typeface="Calibri" panose="020F0502020204030204" pitchFamily="34" charset="0"/>
                <a:cs typeface="Times New Roman" panose="02020603050405020304" pitchFamily="18" charset="0"/>
              </a:rPr>
              <a:t>), MA (King’s), </a:t>
            </a:r>
            <a:r>
              <a:rPr lang="en-GB" sz="2400" dirty="0" err="1">
                <a:solidFill>
                  <a:srgbClr val="00A9CE"/>
                </a:solidFill>
                <a:latin typeface="Arial" panose="020B0604020202020204" pitchFamily="34" charset="0"/>
                <a:ea typeface="Calibri" panose="020F0502020204030204" pitchFamily="34" charset="0"/>
                <a:cs typeface="Times New Roman" panose="02020603050405020304" pitchFamily="18" charset="0"/>
              </a:rPr>
              <a:t>FDSRCS</a:t>
            </a:r>
            <a:r>
              <a:rPr lang="en-GB" sz="2400" dirty="0">
                <a:solidFill>
                  <a:srgbClr val="00A9CE"/>
                </a:solidFill>
                <a:latin typeface="Arial" panose="020B0604020202020204" pitchFamily="34" charset="0"/>
                <a:ea typeface="Calibri" panose="020F0502020204030204" pitchFamily="34" charset="0"/>
                <a:cs typeface="Times New Roman" panose="02020603050405020304" pitchFamily="18" charset="0"/>
              </a:rPr>
              <a:t>, </a:t>
            </a:r>
            <a:r>
              <a:rPr lang="en-GB" sz="2400" dirty="0" err="1">
                <a:solidFill>
                  <a:srgbClr val="00A9CE"/>
                </a:solidFill>
                <a:latin typeface="Arial" panose="020B0604020202020204" pitchFamily="34" charset="0"/>
                <a:ea typeface="Calibri" panose="020F0502020204030204" pitchFamily="34" charset="0"/>
                <a:cs typeface="Times New Roman" panose="02020603050405020304" pitchFamily="18" charset="0"/>
              </a:rPr>
              <a:t>psc</a:t>
            </a:r>
            <a:r>
              <a:rPr lang="en-GB" sz="2400" dirty="0">
                <a:solidFill>
                  <a:srgbClr val="00A9CE"/>
                </a:solidFill>
                <a:latin typeface="Arial" panose="020B0604020202020204" pitchFamily="34" charset="0"/>
                <a:ea typeface="Calibri" panose="020F0502020204030204" pitchFamily="34" charset="0"/>
                <a:cs typeface="Times New Roman" panose="02020603050405020304" pitchFamily="18" charset="0"/>
              </a:rPr>
              <a:t>(j)</a:t>
            </a:r>
          </a:p>
        </p:txBody>
      </p:sp>
    </p:spTree>
    <p:extLst>
      <p:ext uri="{BB962C8B-B14F-4D97-AF65-F5344CB8AC3E}">
        <p14:creationId xmlns:p14="http://schemas.microsoft.com/office/powerpoint/2010/main" val="1293430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OCDO - CDO Sty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67F0B7D-F5E8-4F53-9615-7EF1FA3B6B73}"/>
              </a:ext>
            </a:extLst>
          </p:cNvPr>
          <p:cNvPicPr>
            <a:picLocks noChangeAspect="1"/>
          </p:cNvPicPr>
          <p:nvPr userDrawn="1"/>
        </p:nvPicPr>
        <p:blipFill>
          <a:blip r:embed="rId2"/>
          <a:stretch>
            <a:fillRect/>
          </a:stretch>
        </p:blipFill>
        <p:spPr>
          <a:xfrm>
            <a:off x="246821" y="230188"/>
            <a:ext cx="1530229" cy="1188823"/>
          </a:xfrm>
          <a:prstGeom prst="rect">
            <a:avLst/>
          </a:prstGeom>
        </p:spPr>
      </p:pic>
      <p:cxnSp>
        <p:nvCxnSpPr>
          <p:cNvPr id="9" name="Straight Connector 8">
            <a:extLst>
              <a:ext uri="{FF2B5EF4-FFF2-40B4-BE49-F238E27FC236}">
                <a16:creationId xmlns:a16="http://schemas.microsoft.com/office/drawing/2014/main" id="{A2154749-34FD-4277-9CB9-0063766C92A2}"/>
              </a:ext>
            </a:extLst>
          </p:cNvPr>
          <p:cNvCxnSpPr/>
          <p:nvPr userDrawn="1"/>
        </p:nvCxnSpPr>
        <p:spPr>
          <a:xfrm flipV="1">
            <a:off x="384048" y="6300216"/>
            <a:ext cx="11311128" cy="73152"/>
          </a:xfrm>
          <a:prstGeom prst="line">
            <a:avLst/>
          </a:prstGeom>
          <a:ln w="19050">
            <a:solidFill>
              <a:srgbClr val="00A9CE"/>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23D85FB3-D0AF-4472-8638-EF3390926D39}"/>
              </a:ext>
            </a:extLst>
          </p:cNvPr>
          <p:cNvSpPr>
            <a:spLocks noGrp="1"/>
          </p:cNvSpPr>
          <p:nvPr>
            <p:ph idx="12" hasCustomPrompt="1"/>
          </p:nvPr>
        </p:nvSpPr>
        <p:spPr>
          <a:xfrm>
            <a:off x="0" y="224823"/>
            <a:ext cx="12192000" cy="634626"/>
          </a:xfrm>
          <a:ln>
            <a:noFill/>
          </a:ln>
        </p:spPr>
        <p:txBody>
          <a:bodyPr>
            <a:normAutofit/>
          </a:bodyPr>
          <a:lstStyle>
            <a:lvl1pPr marL="0" indent="0" algn="ctr">
              <a:buNone/>
              <a:defRPr sz="4000" baseline="0">
                <a:solidFill>
                  <a:srgbClr val="00A9CE"/>
                </a:solidFill>
                <a:latin typeface="Arial" panose="020B0604020202020204" pitchFamily="34" charset="0"/>
              </a:defRPr>
            </a:lvl1pPr>
            <a:lvl2pPr marL="457200" indent="0">
              <a:buNone/>
              <a:defRPr>
                <a:solidFill>
                  <a:schemeClr val="accent3">
                    <a:lumMod val="50000"/>
                  </a:schemeClr>
                </a:solidFill>
              </a:defRPr>
            </a:lvl2pPr>
            <a:lvl3pPr marL="914400" indent="0">
              <a:buNone/>
              <a:defRPr>
                <a:solidFill>
                  <a:schemeClr val="accent3">
                    <a:lumMod val="50000"/>
                  </a:schemeClr>
                </a:solidFill>
              </a:defRPr>
            </a:lvl3pPr>
            <a:lvl4pPr marL="1371600" indent="0">
              <a:buNone/>
              <a:defRPr>
                <a:solidFill>
                  <a:schemeClr val="accent3">
                    <a:lumMod val="50000"/>
                  </a:schemeClr>
                </a:solidFill>
              </a:defRPr>
            </a:lvl4pPr>
            <a:lvl5pPr marL="1828800" indent="0">
              <a:buNone/>
              <a:defRPr>
                <a:solidFill>
                  <a:schemeClr val="accent3">
                    <a:lumMod val="50000"/>
                  </a:schemeClr>
                </a:solidFill>
              </a:defRPr>
            </a:lvl5pPr>
          </a:lstStyle>
          <a:p>
            <a:pPr lvl="0"/>
            <a:r>
              <a:rPr lang="en-US" dirty="0"/>
              <a:t>Click to add title</a:t>
            </a:r>
          </a:p>
        </p:txBody>
      </p:sp>
    </p:spTree>
    <p:extLst>
      <p:ext uri="{BB962C8B-B14F-4D97-AF65-F5344CB8AC3E}">
        <p14:creationId xmlns:p14="http://schemas.microsoft.com/office/powerpoint/2010/main" val="920074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cxnSp>
        <p:nvCxnSpPr>
          <p:cNvPr id="8" name="Straight Connector 7"/>
          <p:cNvCxnSpPr/>
          <p:nvPr userDrawn="1"/>
        </p:nvCxnSpPr>
        <p:spPr>
          <a:xfrm>
            <a:off x="808532" y="6260999"/>
            <a:ext cx="10732169" cy="0"/>
          </a:xfrm>
          <a:prstGeom prst="line">
            <a:avLst/>
          </a:prstGeom>
          <a:ln w="12700">
            <a:solidFill>
              <a:srgbClr val="00A9CE"/>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
          </p:nvPr>
        </p:nvSpPr>
        <p:spPr>
          <a:xfrm>
            <a:off x="838203" y="1825625"/>
            <a:ext cx="7584708" cy="4351338"/>
          </a:xfrm>
          <a:ln>
            <a:noFill/>
          </a:ln>
        </p:spPr>
        <p:txBody>
          <a:bodyPr/>
          <a:lstStyle>
            <a:lvl1pPr>
              <a:defRPr>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2" hasCustomPrompt="1"/>
          </p:nvPr>
        </p:nvSpPr>
        <p:spPr>
          <a:xfrm>
            <a:off x="0" y="224823"/>
            <a:ext cx="12192000" cy="634626"/>
          </a:xfrm>
          <a:ln>
            <a:noFill/>
          </a:ln>
        </p:spPr>
        <p:txBody>
          <a:bodyPr>
            <a:normAutofit/>
          </a:bodyPr>
          <a:lstStyle>
            <a:lvl1pPr marL="0" indent="0" algn="ctr">
              <a:buNone/>
              <a:defRPr sz="4000" baseline="0">
                <a:solidFill>
                  <a:srgbClr val="00A9CE"/>
                </a:solidFill>
                <a:latin typeface="Arial" panose="020B0604020202020204" pitchFamily="34" charset="0"/>
              </a:defRPr>
            </a:lvl1pPr>
            <a:lvl2pPr marL="457200" indent="0">
              <a:buNone/>
              <a:defRPr>
                <a:solidFill>
                  <a:schemeClr val="accent3">
                    <a:lumMod val="50000"/>
                  </a:schemeClr>
                </a:solidFill>
              </a:defRPr>
            </a:lvl2pPr>
            <a:lvl3pPr marL="914400" indent="0">
              <a:buNone/>
              <a:defRPr>
                <a:solidFill>
                  <a:schemeClr val="accent3">
                    <a:lumMod val="50000"/>
                  </a:schemeClr>
                </a:solidFill>
              </a:defRPr>
            </a:lvl3pPr>
            <a:lvl4pPr marL="1371600" indent="0">
              <a:buNone/>
              <a:defRPr>
                <a:solidFill>
                  <a:schemeClr val="accent3">
                    <a:lumMod val="50000"/>
                  </a:schemeClr>
                </a:solidFill>
              </a:defRPr>
            </a:lvl4pPr>
            <a:lvl5pPr marL="1828800" indent="0">
              <a:buNone/>
              <a:defRPr>
                <a:solidFill>
                  <a:schemeClr val="accent3">
                    <a:lumMod val="50000"/>
                  </a:schemeClr>
                </a:solidFill>
              </a:defRPr>
            </a:lvl5pPr>
          </a:lstStyle>
          <a:p>
            <a:pPr lvl="0"/>
            <a:r>
              <a:rPr lang="en-US" dirty="0"/>
              <a:t>Click to add title</a:t>
            </a:r>
          </a:p>
        </p:txBody>
      </p:sp>
    </p:spTree>
    <p:extLst>
      <p:ext uri="{BB962C8B-B14F-4D97-AF65-F5344CB8AC3E}">
        <p14:creationId xmlns:p14="http://schemas.microsoft.com/office/powerpoint/2010/main" val="1645306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cxnSp>
        <p:nvCxnSpPr>
          <p:cNvPr id="8" name="Straight Connector 7"/>
          <p:cNvCxnSpPr/>
          <p:nvPr userDrawn="1"/>
        </p:nvCxnSpPr>
        <p:spPr>
          <a:xfrm>
            <a:off x="808532" y="6260999"/>
            <a:ext cx="10732169" cy="0"/>
          </a:xfrm>
          <a:prstGeom prst="line">
            <a:avLst/>
          </a:prstGeom>
          <a:ln w="12700">
            <a:solidFill>
              <a:srgbClr val="00A9C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8677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E8EDEE"/>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3381F42-7618-413E-9630-1D444AC5268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36793" y="109564"/>
            <a:ext cx="6555207" cy="6858000"/>
          </a:xfrm>
          <a:prstGeom prst="rect">
            <a:avLst/>
          </a:prstGeom>
        </p:spPr>
      </p:pic>
      <p:sp>
        <p:nvSpPr>
          <p:cNvPr id="8" name="TextBox 7">
            <a:extLst>
              <a:ext uri="{FF2B5EF4-FFF2-40B4-BE49-F238E27FC236}">
                <a16:creationId xmlns:a16="http://schemas.microsoft.com/office/drawing/2014/main" id="{55AF6CD4-6FFA-4665-AF43-8E3E26B26695}"/>
              </a:ext>
            </a:extLst>
          </p:cNvPr>
          <p:cNvSpPr txBox="1"/>
          <p:nvPr userDrawn="1"/>
        </p:nvSpPr>
        <p:spPr>
          <a:xfrm>
            <a:off x="860827" y="3828243"/>
            <a:ext cx="9783192" cy="1538883"/>
          </a:xfrm>
          <a:prstGeom prst="rect">
            <a:avLst/>
          </a:prstGeom>
          <a:noFill/>
        </p:spPr>
        <p:txBody>
          <a:bodyPr wrap="square" rtlCol="0">
            <a:spAutoFit/>
          </a:bodyPr>
          <a:lstStyle/>
          <a:p>
            <a:pPr>
              <a:spcAft>
                <a:spcPts val="0"/>
              </a:spcAft>
            </a:pPr>
            <a:endParaRPr lang="en-GB" sz="2800" dirty="0">
              <a:solidFill>
                <a:srgbClr val="00A9CE"/>
              </a:solidFill>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en-GB" sz="2800" dirty="0">
              <a:solidFill>
                <a:srgbClr val="00A9CE"/>
              </a:solidFill>
              <a:latin typeface="Arial" panose="020B0604020202020204" pitchFamily="34" charset="0"/>
              <a:ea typeface="Calibri" panose="020F0502020204030204" pitchFamily="34" charset="0"/>
              <a:cs typeface="Times New Roman" panose="02020603050405020304" pitchFamily="18" charset="0"/>
            </a:endParaRPr>
          </a:p>
          <a:p>
            <a:pPr lvl="0" indent="457200" eaLnBrk="0" fontAlgn="base" hangingPunct="0">
              <a:spcBef>
                <a:spcPct val="0"/>
              </a:spcBef>
              <a:spcAft>
                <a:spcPct val="0"/>
              </a:spcAft>
              <a:tabLst>
                <a:tab pos="-457200" algn="l"/>
                <a:tab pos="0" algn="l"/>
              </a:tabLst>
            </a:pPr>
            <a:endParaRPr lang="en-US" sz="1200" dirty="0">
              <a:solidFill>
                <a:srgbClr val="00A9CE"/>
              </a:solidFill>
              <a:latin typeface="Arial"/>
            </a:endParaRPr>
          </a:p>
          <a:p>
            <a:pPr>
              <a:spcAft>
                <a:spcPts val="0"/>
              </a:spcAft>
            </a:pPr>
            <a:endParaRPr lang="en-GB" sz="800" dirty="0">
              <a:solidFill>
                <a:srgbClr val="00A9CE"/>
              </a:solidFill>
              <a:latin typeface="Calibri" panose="020F0502020204030204" pitchFamily="34" charset="0"/>
              <a:ea typeface="Calibri" panose="020F0502020204030204" pitchFamily="34" charset="0"/>
              <a:cs typeface="Times New Roman" panose="02020603050405020304" pitchFamily="18" charset="0"/>
            </a:endParaRPr>
          </a:p>
          <a:p>
            <a:pPr lvl="0" indent="457200" eaLnBrk="0" fontAlgn="base" hangingPunct="0">
              <a:spcBef>
                <a:spcPct val="0"/>
              </a:spcBef>
              <a:spcAft>
                <a:spcPct val="0"/>
              </a:spcAft>
              <a:tabLst>
                <a:tab pos="-457200" algn="l"/>
                <a:tab pos="0" algn="l"/>
              </a:tabLst>
            </a:pPr>
            <a:endParaRPr lang="en-US" dirty="0">
              <a:solidFill>
                <a:srgbClr val="00A9CE"/>
              </a:solidFill>
              <a:latin typeface="Arial"/>
            </a:endParaRPr>
          </a:p>
        </p:txBody>
      </p:sp>
      <p:pic>
        <p:nvPicPr>
          <p:cNvPr id="9" name="Picture 8">
            <a:extLst>
              <a:ext uri="{FF2B5EF4-FFF2-40B4-BE49-F238E27FC236}">
                <a16:creationId xmlns:a16="http://schemas.microsoft.com/office/drawing/2014/main" id="{98270235-129C-4F27-99CA-3D3D3E13554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5988" y="302978"/>
            <a:ext cx="2622646" cy="2029675"/>
          </a:xfrm>
          <a:prstGeom prst="rect">
            <a:avLst/>
          </a:prstGeom>
        </p:spPr>
      </p:pic>
      <p:sp>
        <p:nvSpPr>
          <p:cNvPr id="14" name="Text Placeholder 13">
            <a:extLst>
              <a:ext uri="{FF2B5EF4-FFF2-40B4-BE49-F238E27FC236}">
                <a16:creationId xmlns:a16="http://schemas.microsoft.com/office/drawing/2014/main" id="{BD435786-3F4D-4E14-AFD3-74B2A997EEAB}"/>
              </a:ext>
            </a:extLst>
          </p:cNvPr>
          <p:cNvSpPr>
            <a:spLocks noGrp="1"/>
          </p:cNvSpPr>
          <p:nvPr>
            <p:ph type="body" sz="quarter" idx="10" hasCustomPrompt="1"/>
          </p:nvPr>
        </p:nvSpPr>
        <p:spPr>
          <a:xfrm>
            <a:off x="630808" y="2831988"/>
            <a:ext cx="6016879" cy="3386718"/>
          </a:xfrm>
        </p:spPr>
        <p:txBody>
          <a:bodyPr>
            <a:noAutofit/>
          </a:bodyPr>
          <a:lstStyle>
            <a:lvl1pPr marL="0" indent="0">
              <a:buNone/>
              <a:defRPr sz="2800" b="0">
                <a:solidFill>
                  <a:srgbClr val="48BED8"/>
                </a:solidFill>
              </a:defRPr>
            </a:lvl1pPr>
          </a:lstStyle>
          <a:p>
            <a:pPr lvl="0"/>
            <a:r>
              <a:rPr lang="en-US" dirty="0"/>
              <a:t>Event</a:t>
            </a:r>
          </a:p>
          <a:p>
            <a:pPr lvl="0"/>
            <a:r>
              <a:rPr lang="en-US" dirty="0"/>
              <a:t>Location</a:t>
            </a:r>
          </a:p>
          <a:p>
            <a:pPr lvl="0"/>
            <a:r>
              <a:rPr lang="en-US" dirty="0"/>
              <a:t>Date</a:t>
            </a:r>
          </a:p>
          <a:p>
            <a:pPr lvl="0"/>
            <a:endParaRPr lang="en-US" dirty="0"/>
          </a:p>
          <a:p>
            <a:pPr lvl="0"/>
            <a:r>
              <a:rPr lang="en-US" dirty="0"/>
              <a:t>Sara Hurley</a:t>
            </a:r>
            <a:endParaRPr lang="en-US" sz="3200" dirty="0">
              <a:solidFill>
                <a:srgbClr val="00A9CE"/>
              </a:solidFill>
              <a:latin typeface="Arial"/>
            </a:endParaRPr>
          </a:p>
          <a:p>
            <a:pPr>
              <a:spcAft>
                <a:spcPts val="0"/>
              </a:spcAft>
            </a:pPr>
            <a:r>
              <a:rPr lang="en-GB" sz="2400" dirty="0">
                <a:solidFill>
                  <a:srgbClr val="00A9CE"/>
                </a:solidFill>
                <a:latin typeface="Arial" panose="020B0604020202020204" pitchFamily="34" charset="0"/>
                <a:ea typeface="Calibri" panose="020F0502020204030204" pitchFamily="34" charset="0"/>
                <a:cs typeface="Times New Roman" panose="02020603050405020304" pitchFamily="18" charset="0"/>
              </a:rPr>
              <a:t>Chief Dental Officer England</a:t>
            </a:r>
          </a:p>
          <a:p>
            <a:pPr>
              <a:spcAft>
                <a:spcPts val="0"/>
              </a:spcAft>
            </a:pPr>
            <a:r>
              <a:rPr lang="en-GB" sz="2400" dirty="0">
                <a:solidFill>
                  <a:srgbClr val="00A9CE"/>
                </a:solidFill>
                <a:latin typeface="Arial" panose="020B0604020202020204" pitchFamily="34" charset="0"/>
                <a:ea typeface="Calibri" panose="020F0502020204030204" pitchFamily="34" charset="0"/>
                <a:cs typeface="Times New Roman" panose="02020603050405020304" pitchFamily="18" charset="0"/>
              </a:rPr>
              <a:t>BDS (</a:t>
            </a:r>
            <a:r>
              <a:rPr lang="en-GB" sz="2400" dirty="0" err="1">
                <a:solidFill>
                  <a:srgbClr val="00A9CE"/>
                </a:solidFill>
                <a:latin typeface="Arial" panose="020B0604020202020204" pitchFamily="34" charset="0"/>
                <a:ea typeface="Calibri" panose="020F0502020204030204" pitchFamily="34" charset="0"/>
                <a:cs typeface="Times New Roman" panose="02020603050405020304" pitchFamily="18" charset="0"/>
              </a:rPr>
              <a:t>UBrist</a:t>
            </a:r>
            <a:r>
              <a:rPr lang="en-GB" sz="2400" dirty="0">
                <a:solidFill>
                  <a:srgbClr val="00A9CE"/>
                </a:solidFill>
                <a:latin typeface="Arial" panose="020B0604020202020204" pitchFamily="34" charset="0"/>
                <a:ea typeface="Calibri" panose="020F0502020204030204" pitchFamily="34" charset="0"/>
                <a:cs typeface="Times New Roman" panose="02020603050405020304" pitchFamily="18" charset="0"/>
              </a:rPr>
              <a:t>), </a:t>
            </a:r>
            <a:r>
              <a:rPr lang="en-GB" sz="2400" dirty="0" err="1">
                <a:solidFill>
                  <a:srgbClr val="00A9CE"/>
                </a:solidFill>
                <a:latin typeface="Arial" panose="020B0604020202020204" pitchFamily="34" charset="0"/>
                <a:ea typeface="Calibri" panose="020F0502020204030204" pitchFamily="34" charset="0"/>
                <a:cs typeface="Times New Roman" panose="02020603050405020304" pitchFamily="18" charset="0"/>
              </a:rPr>
              <a:t>MFGDP</a:t>
            </a:r>
            <a:r>
              <a:rPr lang="en-GB" sz="2400" dirty="0">
                <a:solidFill>
                  <a:srgbClr val="00A9CE"/>
                </a:solidFill>
                <a:latin typeface="Arial" panose="020B0604020202020204" pitchFamily="34" charset="0"/>
                <a:ea typeface="Calibri" panose="020F0502020204030204" pitchFamily="34" charset="0"/>
                <a:cs typeface="Times New Roman" panose="02020603050405020304" pitchFamily="18" charset="0"/>
              </a:rPr>
              <a:t>(UK), MSc (</a:t>
            </a:r>
            <a:r>
              <a:rPr lang="en-GB" sz="2400" dirty="0" err="1">
                <a:solidFill>
                  <a:srgbClr val="00A9CE"/>
                </a:solidFill>
                <a:latin typeface="Arial" panose="020B0604020202020204" pitchFamily="34" charset="0"/>
                <a:ea typeface="Calibri" panose="020F0502020204030204" pitchFamily="34" charset="0"/>
                <a:cs typeface="Times New Roman" panose="02020603050405020304" pitchFamily="18" charset="0"/>
              </a:rPr>
              <a:t>UCL</a:t>
            </a:r>
            <a:r>
              <a:rPr lang="en-GB" sz="2400" dirty="0">
                <a:solidFill>
                  <a:srgbClr val="00A9CE"/>
                </a:solidFill>
                <a:latin typeface="Arial" panose="020B0604020202020204" pitchFamily="34" charset="0"/>
                <a:ea typeface="Calibri" panose="020F0502020204030204" pitchFamily="34" charset="0"/>
                <a:cs typeface="Times New Roman" panose="02020603050405020304" pitchFamily="18" charset="0"/>
              </a:rPr>
              <a:t>), MA (King’s), </a:t>
            </a:r>
            <a:r>
              <a:rPr lang="en-GB" sz="2400" dirty="0" err="1">
                <a:solidFill>
                  <a:srgbClr val="00A9CE"/>
                </a:solidFill>
                <a:latin typeface="Arial" panose="020B0604020202020204" pitchFamily="34" charset="0"/>
                <a:ea typeface="Calibri" panose="020F0502020204030204" pitchFamily="34" charset="0"/>
                <a:cs typeface="Times New Roman" panose="02020603050405020304" pitchFamily="18" charset="0"/>
              </a:rPr>
              <a:t>FDSRCS</a:t>
            </a:r>
            <a:r>
              <a:rPr lang="en-GB" sz="2400" dirty="0">
                <a:solidFill>
                  <a:srgbClr val="00A9CE"/>
                </a:solidFill>
                <a:latin typeface="Arial" panose="020B0604020202020204" pitchFamily="34" charset="0"/>
                <a:ea typeface="Calibri" panose="020F0502020204030204" pitchFamily="34" charset="0"/>
                <a:cs typeface="Times New Roman" panose="02020603050405020304" pitchFamily="18" charset="0"/>
              </a:rPr>
              <a:t>, </a:t>
            </a:r>
            <a:r>
              <a:rPr lang="en-GB" sz="2400" dirty="0" err="1">
                <a:solidFill>
                  <a:srgbClr val="00A9CE"/>
                </a:solidFill>
                <a:latin typeface="Arial" panose="020B0604020202020204" pitchFamily="34" charset="0"/>
                <a:ea typeface="Calibri" panose="020F0502020204030204" pitchFamily="34" charset="0"/>
                <a:cs typeface="Times New Roman" panose="02020603050405020304" pitchFamily="18" charset="0"/>
              </a:rPr>
              <a:t>psc</a:t>
            </a:r>
            <a:r>
              <a:rPr lang="en-GB" sz="2400" dirty="0">
                <a:solidFill>
                  <a:srgbClr val="00A9CE"/>
                </a:solidFill>
                <a:latin typeface="Arial" panose="020B0604020202020204" pitchFamily="34" charset="0"/>
                <a:ea typeface="Calibri" panose="020F0502020204030204" pitchFamily="34" charset="0"/>
                <a:cs typeface="Times New Roman" panose="02020603050405020304" pitchFamily="18" charset="0"/>
              </a:rPr>
              <a:t>(j)</a:t>
            </a:r>
          </a:p>
        </p:txBody>
      </p:sp>
    </p:spTree>
    <p:extLst>
      <p:ext uri="{BB962C8B-B14F-4D97-AF65-F5344CB8AC3E}">
        <p14:creationId xmlns:p14="http://schemas.microsoft.com/office/powerpoint/2010/main" val="3661908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cxnSp>
        <p:nvCxnSpPr>
          <p:cNvPr id="6" name="Straight Connector 5"/>
          <p:cNvCxnSpPr/>
          <p:nvPr userDrawn="1"/>
        </p:nvCxnSpPr>
        <p:spPr>
          <a:xfrm>
            <a:off x="731521" y="559174"/>
            <a:ext cx="10693667" cy="0"/>
          </a:xfrm>
          <a:prstGeom prst="line">
            <a:avLst/>
          </a:prstGeom>
          <a:ln w="12700">
            <a:solidFill>
              <a:srgbClr val="00A9CE"/>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731521" y="1652100"/>
            <a:ext cx="10693667" cy="0"/>
          </a:xfrm>
          <a:prstGeom prst="line">
            <a:avLst/>
          </a:prstGeom>
          <a:ln w="12700">
            <a:solidFill>
              <a:srgbClr val="00A9CE"/>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808523" y="6260999"/>
            <a:ext cx="10732169" cy="0"/>
          </a:xfrm>
          <a:prstGeom prst="line">
            <a:avLst/>
          </a:prstGeom>
          <a:ln w="12700">
            <a:solidFill>
              <a:srgbClr val="00A9CE"/>
            </a:solidFill>
          </a:ln>
        </p:spPr>
        <p:style>
          <a:lnRef idx="1">
            <a:schemeClr val="accent1"/>
          </a:lnRef>
          <a:fillRef idx="0">
            <a:schemeClr val="accent1"/>
          </a:fillRef>
          <a:effectRef idx="0">
            <a:schemeClr val="accent1"/>
          </a:effectRef>
          <a:fontRef idx="minor">
            <a:schemeClr val="tx1"/>
          </a:fontRef>
        </p:style>
      </p:cxnSp>
      <p:sp>
        <p:nvSpPr>
          <p:cNvPr id="9" name="Footer Placeholder 13"/>
          <p:cNvSpPr>
            <a:spLocks noGrp="1"/>
          </p:cNvSpPr>
          <p:nvPr>
            <p:ph type="ftr" sz="quarter" idx="11"/>
          </p:nvPr>
        </p:nvSpPr>
        <p:spPr>
          <a:xfrm>
            <a:off x="808523" y="6356350"/>
            <a:ext cx="7614385" cy="365125"/>
          </a:xfrm>
        </p:spPr>
        <p:txBody>
          <a:bodyPr/>
          <a:lstStyle/>
          <a:p>
            <a:pPr algn="l"/>
            <a:r>
              <a:rPr lang="en-US" b="1" dirty="0">
                <a:solidFill>
                  <a:srgbClr val="00A9CE"/>
                </a:solidFill>
                <a:latin typeface="Arial" charset="0"/>
                <a:ea typeface="Arial" charset="0"/>
                <a:cs typeface="Arial" charset="0"/>
              </a:rPr>
              <a:t>Event name</a:t>
            </a:r>
            <a:endParaRPr lang="en-US" dirty="0">
              <a:solidFill>
                <a:srgbClr val="425563"/>
              </a:solidFill>
              <a:latin typeface="Arial" charset="0"/>
              <a:ea typeface="Arial" charset="0"/>
              <a:cs typeface="Arial" charset="0"/>
            </a:endParaRPr>
          </a:p>
        </p:txBody>
      </p:sp>
      <p:sp>
        <p:nvSpPr>
          <p:cNvPr id="10" name="Slide Number Placeholder 14"/>
          <p:cNvSpPr>
            <a:spLocks noGrp="1"/>
          </p:cNvSpPr>
          <p:nvPr>
            <p:ph type="sldNum" sz="quarter" idx="4294967295"/>
          </p:nvPr>
        </p:nvSpPr>
        <p:spPr>
          <a:xfrm>
            <a:off x="11111566" y="6356350"/>
            <a:ext cx="429126" cy="501650"/>
          </a:xfrm>
          <a:solidFill>
            <a:srgbClr val="00A9CE"/>
          </a:solidFill>
        </p:spPr>
        <p:txBody>
          <a:bodyPr/>
          <a:lstStyle/>
          <a:p>
            <a:pPr algn="ctr"/>
            <a:fld id="{39CDA75F-C9EF-7C4F-8CA9-CDD96DEAE3C6}" type="slidenum">
              <a:rPr lang="en-US" smtClean="0">
                <a:solidFill>
                  <a:schemeClr val="bg1"/>
                </a:solidFill>
              </a:rPr>
              <a:pPr algn="ctr"/>
              <a:t>‹#›</a:t>
            </a:fld>
            <a:endParaRPr lang="en-US" dirty="0">
              <a:solidFill>
                <a:schemeClr val="bg1"/>
              </a:solidFill>
            </a:endParaRPr>
          </a:p>
        </p:txBody>
      </p:sp>
      <p:sp>
        <p:nvSpPr>
          <p:cNvPr id="13" name="Content Placeholder 2"/>
          <p:cNvSpPr>
            <a:spLocks noGrp="1"/>
          </p:cNvSpPr>
          <p:nvPr>
            <p:ph idx="1"/>
          </p:nvPr>
        </p:nvSpPr>
        <p:spPr>
          <a:xfrm>
            <a:off x="838200" y="1825625"/>
            <a:ext cx="7584708" cy="4351338"/>
          </a:xfrm>
          <a:ln>
            <a:noFill/>
          </a:ln>
        </p:spPr>
        <p:txBody>
          <a:bodyPr/>
          <a:lstStyle>
            <a:lvl1pPr>
              <a:defRPr>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2" hasCustomPrompt="1"/>
          </p:nvPr>
        </p:nvSpPr>
        <p:spPr>
          <a:xfrm>
            <a:off x="838200" y="876487"/>
            <a:ext cx="7584708" cy="634626"/>
          </a:xfrm>
          <a:ln>
            <a:noFill/>
          </a:ln>
        </p:spPr>
        <p:txBody>
          <a:bodyPr>
            <a:normAutofit/>
          </a:bodyPr>
          <a:lstStyle>
            <a:lvl1pPr marL="0" indent="0">
              <a:buNone/>
              <a:defRPr sz="4000" baseline="0">
                <a:solidFill>
                  <a:srgbClr val="00A9CE"/>
                </a:solidFill>
                <a:latin typeface="Arial" panose="020B0604020202020204" pitchFamily="34" charset="0"/>
              </a:defRPr>
            </a:lvl1pPr>
            <a:lvl2pPr marL="457200" indent="0">
              <a:buNone/>
              <a:defRPr>
                <a:solidFill>
                  <a:schemeClr val="accent3">
                    <a:lumMod val="50000"/>
                  </a:schemeClr>
                </a:solidFill>
              </a:defRPr>
            </a:lvl2pPr>
            <a:lvl3pPr marL="914400" indent="0">
              <a:buNone/>
              <a:defRPr>
                <a:solidFill>
                  <a:schemeClr val="accent3">
                    <a:lumMod val="50000"/>
                  </a:schemeClr>
                </a:solidFill>
              </a:defRPr>
            </a:lvl3pPr>
            <a:lvl4pPr marL="1371600" indent="0">
              <a:buNone/>
              <a:defRPr>
                <a:solidFill>
                  <a:schemeClr val="accent3">
                    <a:lumMod val="50000"/>
                  </a:schemeClr>
                </a:solidFill>
              </a:defRPr>
            </a:lvl4pPr>
            <a:lvl5pPr marL="1828800" indent="0">
              <a:buNone/>
              <a:defRPr>
                <a:solidFill>
                  <a:schemeClr val="accent3">
                    <a:lumMod val="50000"/>
                  </a:schemeClr>
                </a:solidFill>
              </a:defRPr>
            </a:lvl5pPr>
          </a:lstStyle>
          <a:p>
            <a:pPr lvl="0"/>
            <a:r>
              <a:rPr lang="en-US" dirty="0"/>
              <a:t>Click to add title</a:t>
            </a:r>
          </a:p>
        </p:txBody>
      </p:sp>
    </p:spTree>
    <p:extLst>
      <p:ext uri="{BB962C8B-B14F-4D97-AF65-F5344CB8AC3E}">
        <p14:creationId xmlns:p14="http://schemas.microsoft.com/office/powerpoint/2010/main" val="300867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cxnSp>
        <p:nvCxnSpPr>
          <p:cNvPr id="6" name="Straight Connector 5"/>
          <p:cNvCxnSpPr/>
          <p:nvPr userDrawn="1"/>
        </p:nvCxnSpPr>
        <p:spPr>
          <a:xfrm>
            <a:off x="731521" y="559174"/>
            <a:ext cx="10693667" cy="0"/>
          </a:xfrm>
          <a:prstGeom prst="line">
            <a:avLst/>
          </a:prstGeom>
          <a:ln w="12700">
            <a:solidFill>
              <a:srgbClr val="00A9CE"/>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731521" y="1652100"/>
            <a:ext cx="10693667" cy="0"/>
          </a:xfrm>
          <a:prstGeom prst="line">
            <a:avLst/>
          </a:prstGeom>
          <a:ln w="12700">
            <a:solidFill>
              <a:srgbClr val="00A9CE"/>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808523" y="6260999"/>
            <a:ext cx="10732169" cy="0"/>
          </a:xfrm>
          <a:prstGeom prst="line">
            <a:avLst/>
          </a:prstGeom>
          <a:ln w="12700">
            <a:solidFill>
              <a:srgbClr val="00A9CE"/>
            </a:solidFill>
          </a:ln>
        </p:spPr>
        <p:style>
          <a:lnRef idx="1">
            <a:schemeClr val="accent1"/>
          </a:lnRef>
          <a:fillRef idx="0">
            <a:schemeClr val="accent1"/>
          </a:fillRef>
          <a:effectRef idx="0">
            <a:schemeClr val="accent1"/>
          </a:effectRef>
          <a:fontRef idx="minor">
            <a:schemeClr val="tx1"/>
          </a:fontRef>
        </p:style>
      </p:cxnSp>
      <p:sp>
        <p:nvSpPr>
          <p:cNvPr id="9" name="Footer Placeholder 13"/>
          <p:cNvSpPr>
            <a:spLocks noGrp="1"/>
          </p:cNvSpPr>
          <p:nvPr>
            <p:ph type="ftr" sz="quarter" idx="11"/>
          </p:nvPr>
        </p:nvSpPr>
        <p:spPr>
          <a:xfrm>
            <a:off x="808523" y="6356350"/>
            <a:ext cx="7614385" cy="365125"/>
          </a:xfrm>
        </p:spPr>
        <p:txBody>
          <a:bodyPr/>
          <a:lstStyle/>
          <a:p>
            <a:pPr algn="l"/>
            <a:r>
              <a:rPr lang="en-US" b="1" dirty="0">
                <a:solidFill>
                  <a:srgbClr val="00A9CE"/>
                </a:solidFill>
                <a:latin typeface="Arial" charset="0"/>
                <a:ea typeface="Arial" charset="0"/>
                <a:cs typeface="Arial" charset="0"/>
              </a:rPr>
              <a:t>Event Name</a:t>
            </a:r>
            <a:endParaRPr lang="en-US" dirty="0">
              <a:solidFill>
                <a:srgbClr val="425563"/>
              </a:solidFill>
              <a:latin typeface="Arial" charset="0"/>
              <a:ea typeface="Arial" charset="0"/>
              <a:cs typeface="Arial" charset="0"/>
            </a:endParaRPr>
          </a:p>
        </p:txBody>
      </p:sp>
      <p:sp>
        <p:nvSpPr>
          <p:cNvPr id="10" name="Slide Number Placeholder 14"/>
          <p:cNvSpPr>
            <a:spLocks noGrp="1"/>
          </p:cNvSpPr>
          <p:nvPr>
            <p:ph type="sldNum" sz="quarter" idx="4294967295"/>
          </p:nvPr>
        </p:nvSpPr>
        <p:spPr>
          <a:xfrm>
            <a:off x="11111566" y="6356350"/>
            <a:ext cx="429126" cy="501650"/>
          </a:xfrm>
          <a:solidFill>
            <a:srgbClr val="00A9CE"/>
          </a:solidFill>
        </p:spPr>
        <p:txBody>
          <a:bodyPr/>
          <a:lstStyle/>
          <a:p>
            <a:pPr algn="ctr"/>
            <a:fld id="{39CDA75F-C9EF-7C4F-8CA9-CDD96DEAE3C6}" type="slidenum">
              <a:rPr lang="en-US" smtClean="0">
                <a:solidFill>
                  <a:schemeClr val="bg1"/>
                </a:solidFill>
              </a:rPr>
              <a:pPr algn="ctr"/>
              <a:t>‹#›</a:t>
            </a:fld>
            <a:endParaRPr lang="en-US" dirty="0">
              <a:solidFill>
                <a:schemeClr val="bg1"/>
              </a:solidFill>
            </a:endParaRPr>
          </a:p>
        </p:txBody>
      </p:sp>
      <p:sp>
        <p:nvSpPr>
          <p:cNvPr id="11" name="Content Placeholder 2"/>
          <p:cNvSpPr>
            <a:spLocks noGrp="1"/>
          </p:cNvSpPr>
          <p:nvPr>
            <p:ph idx="1"/>
          </p:nvPr>
        </p:nvSpPr>
        <p:spPr>
          <a:xfrm>
            <a:off x="838200" y="1825625"/>
            <a:ext cx="7584708" cy="4351338"/>
          </a:xfrm>
          <a:ln>
            <a:noFill/>
          </a:ln>
        </p:spPr>
        <p:txBody>
          <a:bodyPr/>
          <a:lstStyle>
            <a:lvl1pPr>
              <a:defRPr>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2" hasCustomPrompt="1"/>
          </p:nvPr>
        </p:nvSpPr>
        <p:spPr>
          <a:xfrm>
            <a:off x="838200" y="876487"/>
            <a:ext cx="7584708" cy="634626"/>
          </a:xfrm>
          <a:ln>
            <a:noFill/>
          </a:ln>
        </p:spPr>
        <p:txBody>
          <a:bodyPr>
            <a:normAutofit/>
          </a:bodyPr>
          <a:lstStyle>
            <a:lvl1pPr marL="0" indent="0">
              <a:buNone/>
              <a:defRPr sz="4000" baseline="0">
                <a:solidFill>
                  <a:srgbClr val="00A9CE"/>
                </a:solidFill>
                <a:latin typeface="Arial" panose="020B0604020202020204" pitchFamily="34" charset="0"/>
              </a:defRPr>
            </a:lvl1pPr>
            <a:lvl2pPr marL="457200" indent="0">
              <a:buNone/>
              <a:defRPr>
                <a:solidFill>
                  <a:schemeClr val="accent3">
                    <a:lumMod val="50000"/>
                  </a:schemeClr>
                </a:solidFill>
              </a:defRPr>
            </a:lvl2pPr>
            <a:lvl3pPr marL="914400" indent="0">
              <a:buNone/>
              <a:defRPr>
                <a:solidFill>
                  <a:schemeClr val="accent3">
                    <a:lumMod val="50000"/>
                  </a:schemeClr>
                </a:solidFill>
              </a:defRPr>
            </a:lvl3pPr>
            <a:lvl4pPr marL="1371600" indent="0">
              <a:buNone/>
              <a:defRPr>
                <a:solidFill>
                  <a:schemeClr val="accent3">
                    <a:lumMod val="50000"/>
                  </a:schemeClr>
                </a:solidFill>
              </a:defRPr>
            </a:lvl4pPr>
            <a:lvl5pPr marL="1828800" indent="0">
              <a:buNone/>
              <a:defRPr>
                <a:solidFill>
                  <a:schemeClr val="accent3">
                    <a:lumMod val="50000"/>
                  </a:schemeClr>
                </a:solidFill>
              </a:defRPr>
            </a:lvl5pPr>
          </a:lstStyle>
          <a:p>
            <a:pPr lvl="0"/>
            <a:r>
              <a:rPr lang="en-US" dirty="0"/>
              <a:t>Click to add title</a:t>
            </a:r>
          </a:p>
        </p:txBody>
      </p:sp>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88107" y="678575"/>
            <a:ext cx="1085850" cy="875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74780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6.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0.xml"/><Relationship Id="rId7"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D3CFA-4DDC-43FC-968A-540737FDA836}" type="datetimeFigureOut">
              <a:rPr lang="en-GB" smtClean="0"/>
              <a:t>25/09/2020</a:t>
            </a:fld>
            <a:endParaRPr lang="en-GB" dirty="0"/>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1CC28B-BDF3-45C3-92FF-6562C624C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FC886-343C-4B72-AFE6-F0497CBE7873}" type="slidenum">
              <a:rPr lang="en-GB" smtClean="0"/>
              <a:t>‹#›</a:t>
            </a:fld>
            <a:endParaRPr lang="en-GB"/>
          </a:p>
        </p:txBody>
      </p:sp>
    </p:spTree>
    <p:extLst>
      <p:ext uri="{BB962C8B-B14F-4D97-AF65-F5344CB8AC3E}">
        <p14:creationId xmlns:p14="http://schemas.microsoft.com/office/powerpoint/2010/main" val="283478957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70"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215533" y="259882"/>
            <a:ext cx="3976467" cy="6598118"/>
          </a:xfrm>
          <a:prstGeom prst="rect">
            <a:avLst/>
          </a:prstGeom>
        </p:spPr>
      </p:pic>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BE59F3A5-9930-4220-96B3-CDA336F66408}"/>
              </a:ext>
            </a:extLst>
          </p:cNvPr>
          <p:cNvPicPr>
            <a:picLocks noChangeAspect="1"/>
          </p:cNvPicPr>
          <p:nvPr userDrawn="1"/>
        </p:nvPicPr>
        <p:blipFill>
          <a:blip r:embed="rId7"/>
          <a:stretch>
            <a:fillRect/>
          </a:stretch>
        </p:blipFill>
        <p:spPr>
          <a:xfrm>
            <a:off x="246821" y="230188"/>
            <a:ext cx="1530229" cy="1188823"/>
          </a:xfrm>
          <a:prstGeom prst="rect">
            <a:avLst/>
          </a:prstGeom>
        </p:spPr>
      </p:pic>
    </p:spTree>
    <p:extLst>
      <p:ext uri="{BB962C8B-B14F-4D97-AF65-F5344CB8AC3E}">
        <p14:creationId xmlns:p14="http://schemas.microsoft.com/office/powerpoint/2010/main" val="363389843"/>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B0F0"/>
        </a:buClr>
        <a:buFont typeface="Arial"/>
        <a:buChar char="•"/>
        <a:defRPr sz="2000" kern="1200">
          <a:solidFill>
            <a:schemeClr val="bg2">
              <a:lumMod val="5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B0F0"/>
        </a:buClr>
        <a:buFont typeface="Arial"/>
        <a:buChar char="•"/>
        <a:defRPr sz="2000" kern="1200">
          <a:solidFill>
            <a:schemeClr val="bg2">
              <a:lumMod val="5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B0F0"/>
        </a:buClr>
        <a:buFont typeface="Arial"/>
        <a:buChar char="•"/>
        <a:defRPr sz="2000" kern="1200">
          <a:solidFill>
            <a:schemeClr val="bg2">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B0F0"/>
        </a:buClr>
        <a:buFont typeface="Arial"/>
        <a:buChar char="•"/>
        <a:defRPr sz="2000" kern="1200">
          <a:solidFill>
            <a:schemeClr val="bg2">
              <a:lumMod val="5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B0F0"/>
        </a:buClr>
        <a:buFont typeface="Arial"/>
        <a:buChar char="•"/>
        <a:defRPr sz="2000" kern="1200">
          <a:solidFill>
            <a:schemeClr val="bg2">
              <a:lumMod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Event name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CDA75F-C9EF-7C4F-8CA9-CDD96DEAE3C6}" type="slidenum">
              <a:rPr lang="en-US" smtClean="0"/>
              <a:t>‹#›</a:t>
            </a:fld>
            <a:endParaRPr lang="en-US" dirty="0"/>
          </a:p>
        </p:txBody>
      </p:sp>
      <p:pic>
        <p:nvPicPr>
          <p:cNvPr id="7" name="Picture 6"/>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8215534" y="259882"/>
            <a:ext cx="3976466" cy="6598118"/>
          </a:xfrm>
          <a:prstGeom prst="rect">
            <a:avLst/>
          </a:prstGeom>
        </p:spPr>
      </p:pic>
    </p:spTree>
    <p:extLst>
      <p:ext uri="{BB962C8B-B14F-4D97-AF65-F5344CB8AC3E}">
        <p14:creationId xmlns:p14="http://schemas.microsoft.com/office/powerpoint/2010/main" val="380331469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hyperlink" Target="https://www.england.nhs.uk/coronavirus/primary-care/dental-practice/"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8.png"/><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0CB77A3-41E4-4AFD-8815-6AB6B353F05B}"/>
              </a:ext>
            </a:extLst>
          </p:cNvPr>
          <p:cNvSpPr/>
          <p:nvPr/>
        </p:nvSpPr>
        <p:spPr>
          <a:xfrm>
            <a:off x="493856" y="3679915"/>
            <a:ext cx="7359226" cy="1877437"/>
          </a:xfrm>
          <a:prstGeom prst="rect">
            <a:avLst/>
          </a:prstGeom>
        </p:spPr>
        <p:txBody>
          <a:bodyPr wrap="square">
            <a:spAutoFit/>
          </a:bodyPr>
          <a:lstStyle/>
          <a:p>
            <a:r>
              <a:rPr lang="en-US" sz="4000" b="1" dirty="0">
                <a:solidFill>
                  <a:srgbClr val="00A9CE"/>
                </a:solidFill>
                <a:latin typeface="Arial" panose="020B0604020202020204" pitchFamily="34" charset="0"/>
                <a:cs typeface="Arial" panose="020B0604020202020204" pitchFamily="34" charset="0"/>
              </a:rPr>
              <a:t>Workshop </a:t>
            </a:r>
          </a:p>
          <a:p>
            <a:r>
              <a:rPr lang="en-US" sz="4000" b="1" dirty="0">
                <a:solidFill>
                  <a:srgbClr val="00A9CE"/>
                </a:solidFill>
                <a:latin typeface="Arial" panose="020B0604020202020204" pitchFamily="34" charset="0"/>
                <a:cs typeface="Arial" panose="020B0604020202020204" pitchFamily="34" charset="0"/>
              </a:rPr>
              <a:t>Thursday 24 September  2020</a:t>
            </a:r>
          </a:p>
          <a:p>
            <a:endParaRPr lang="en-US" b="1" dirty="0">
              <a:solidFill>
                <a:srgbClr val="00A9CE"/>
              </a:solidFill>
              <a:latin typeface="Arial" panose="020B0604020202020204" pitchFamily="34" charset="0"/>
              <a:cs typeface="Arial" panose="020B0604020202020204" pitchFamily="34" charset="0"/>
            </a:endParaRPr>
          </a:p>
          <a:p>
            <a:r>
              <a:rPr lang="en-GB" b="1" dirty="0">
                <a:solidFill>
                  <a:srgbClr val="00A9CE"/>
                </a:solidFill>
                <a:latin typeface="Arial" panose="020B0604020202020204" pitchFamily="34" charset="0"/>
                <a:cs typeface="Arial" panose="020B0604020202020204" pitchFamily="34" charset="0"/>
              </a:rPr>
              <a:t>. </a:t>
            </a:r>
            <a:endParaRPr lang="en-US" b="1" dirty="0">
              <a:solidFill>
                <a:srgbClr val="00A9C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2013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rgbClr val="E8EDEE"/>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1818" y="547150"/>
            <a:ext cx="1533071" cy="1186449"/>
          </a:xfrm>
          <a:prstGeom prst="rect">
            <a:avLst/>
          </a:prstGeom>
        </p:spPr>
      </p:pic>
      <p:sp>
        <p:nvSpPr>
          <p:cNvPr id="10" name="TextBox 9"/>
          <p:cNvSpPr txBox="1"/>
          <p:nvPr/>
        </p:nvSpPr>
        <p:spPr>
          <a:xfrm>
            <a:off x="495300" y="3014733"/>
            <a:ext cx="5600700" cy="31700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A9CE"/>
                </a:solidFill>
                <a:effectLst/>
                <a:uLnTx/>
                <a:uFillTx/>
                <a:latin typeface="Calibri" panose="020F0502020204030204"/>
                <a:ea typeface="+mn-ea"/>
                <a:cs typeface="+mn-cs"/>
              </a:rPr>
              <a:t>Workshop Update: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00A9C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A9CE"/>
                </a:solidFill>
                <a:effectLst/>
                <a:uLnTx/>
                <a:uFillTx/>
                <a:latin typeface="Calibri" panose="020F0502020204030204"/>
                <a:ea typeface="+mn-ea"/>
                <a:cs typeface="+mn-cs"/>
              </a:rPr>
              <a:t>National Alert Level 4 and implications for dental services</a:t>
            </a:r>
          </a:p>
          <a:p>
            <a:pPr marL="457200" marR="0" lvl="0" indent="-457200" algn="l" defTabSz="914400" rtl="0" eaLnBrk="1" fontAlgn="auto" latinLnBrk="0" hangingPunct="1">
              <a:lnSpc>
                <a:spcPct val="100000"/>
              </a:lnSpc>
              <a:spcBef>
                <a:spcPts val="0"/>
              </a:spcBef>
              <a:spcAft>
                <a:spcPts val="0"/>
              </a:spcAft>
              <a:buClrTx/>
              <a:buSzTx/>
              <a:buFontTx/>
              <a:buChar char="-"/>
              <a:tabLst/>
              <a:defRPr/>
            </a:pPr>
            <a:r>
              <a:rPr kumimoji="0" lang="en-US" sz="2800" b="0" i="0" u="none" strike="noStrike" kern="1200" cap="none" spc="0" normalizeH="0" baseline="0" noProof="0" dirty="0">
                <a:ln>
                  <a:noFill/>
                </a:ln>
                <a:solidFill>
                  <a:srgbClr val="00A9CE"/>
                </a:solidFill>
                <a:effectLst/>
                <a:uLnTx/>
                <a:uFillTx/>
                <a:latin typeface="Calibri" panose="020F0502020204030204"/>
                <a:ea typeface="+mn-ea"/>
                <a:cs typeface="+mn-cs"/>
              </a:rPr>
              <a:t>National resurgence</a:t>
            </a:r>
          </a:p>
          <a:p>
            <a:pPr marL="457200" marR="0" lvl="0" indent="-457200" algn="l" defTabSz="914400" rtl="0" eaLnBrk="1" fontAlgn="auto" latinLnBrk="0" hangingPunct="1">
              <a:lnSpc>
                <a:spcPct val="100000"/>
              </a:lnSpc>
              <a:spcBef>
                <a:spcPts val="0"/>
              </a:spcBef>
              <a:spcAft>
                <a:spcPts val="0"/>
              </a:spcAft>
              <a:buClrTx/>
              <a:buSzTx/>
              <a:buFontTx/>
              <a:buChar char="-"/>
              <a:tabLst/>
              <a:defRPr/>
            </a:pPr>
            <a:r>
              <a:rPr kumimoji="0" lang="en-US" sz="2800" b="0" i="0" u="none" strike="noStrike" kern="1200" cap="none" spc="0" normalizeH="0" baseline="0" noProof="0" dirty="0">
                <a:ln>
                  <a:noFill/>
                </a:ln>
                <a:solidFill>
                  <a:srgbClr val="00A9CE"/>
                </a:solidFill>
                <a:effectLst/>
                <a:uLnTx/>
                <a:uFillTx/>
                <a:latin typeface="Calibri" panose="020F0502020204030204"/>
                <a:ea typeface="+mn-ea"/>
                <a:cs typeface="+mn-cs"/>
              </a:rPr>
              <a:t>Local outbreaks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A9CE"/>
              </a:solidFill>
              <a:effectLst/>
              <a:uLnTx/>
              <a:uFillTx/>
              <a:latin typeface="Calibri" panose="020F0502020204030204"/>
              <a:ea typeface="+mn-ea"/>
              <a:cs typeface="+mn-cs"/>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3115" y="0"/>
            <a:ext cx="8148885" cy="6858000"/>
          </a:xfrm>
          <a:prstGeom prst="rect">
            <a:avLst/>
          </a:prstGeom>
        </p:spPr>
      </p:pic>
    </p:spTree>
    <p:extLst>
      <p:ext uri="{BB962C8B-B14F-4D97-AF65-F5344CB8AC3E}">
        <p14:creationId xmlns:p14="http://schemas.microsoft.com/office/powerpoint/2010/main" val="3760557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7A8C0-3E6A-4623-B85E-0A4965280333}"/>
              </a:ext>
            </a:extLst>
          </p:cNvPr>
          <p:cNvSpPr>
            <a:spLocks noGrp="1"/>
          </p:cNvSpPr>
          <p:nvPr>
            <p:ph type="title"/>
          </p:nvPr>
        </p:nvSpPr>
        <p:spPr/>
        <p:txBody>
          <a:bodyPr/>
          <a:lstStyle/>
          <a:p>
            <a:r>
              <a:rPr lang="en-GB" sz="4000" b="1" dirty="0">
                <a:solidFill>
                  <a:srgbClr val="00A9CE"/>
                </a:solidFill>
              </a:rPr>
              <a:t>Current situation: national resurgence</a:t>
            </a:r>
          </a:p>
        </p:txBody>
      </p:sp>
      <p:sp>
        <p:nvSpPr>
          <p:cNvPr id="4" name="Slide Number Placeholder 3">
            <a:extLst>
              <a:ext uri="{FF2B5EF4-FFF2-40B4-BE49-F238E27FC236}">
                <a16:creationId xmlns:a16="http://schemas.microsoft.com/office/drawing/2014/main" id="{B1E6C96E-6B60-4C1F-B0CC-2D521999B10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CDA75F-C9EF-7C4F-8CA9-CDD96DEAE3C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Content Placeholder 3">
            <a:extLst>
              <a:ext uri="{FF2B5EF4-FFF2-40B4-BE49-F238E27FC236}">
                <a16:creationId xmlns:a16="http://schemas.microsoft.com/office/drawing/2014/main" id="{2218A9A7-B916-43CB-946F-2416A18F4373}"/>
              </a:ext>
            </a:extLst>
          </p:cNvPr>
          <p:cNvSpPr txBox="1">
            <a:spLocks/>
          </p:cNvSpPr>
          <p:nvPr/>
        </p:nvSpPr>
        <p:spPr>
          <a:xfrm>
            <a:off x="609600" y="1179893"/>
            <a:ext cx="7584708" cy="1363334"/>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r>
              <a:rPr kumimoji="0" lang="en-GB" sz="1600" b="1" i="0" u="none" strike="noStrike" kern="1200" cap="none" spc="0" normalizeH="0" baseline="0" noProof="0" dirty="0">
                <a:ln>
                  <a:noFill/>
                </a:ln>
                <a:solidFill>
                  <a:srgbClr val="00A499"/>
                </a:solidFill>
                <a:effectLst/>
                <a:uLnTx/>
                <a:uFillTx/>
                <a:latin typeface="Calibri" panose="020F0502020204030204" pitchFamily="34" charset="0"/>
                <a:ea typeface="+mn-ea"/>
                <a:cs typeface="Calibri" panose="020F0502020204030204" pitchFamily="34" charset="0"/>
              </a:rPr>
              <a:t>Both existing SOPs (last updated 28 August 2020) continue to apply </a:t>
            </a:r>
            <a:endParaRPr kumimoji="0" lang="en-GB" sz="1600" b="0" i="0" u="none" strike="noStrike" kern="1200" cap="none" spc="0" normalizeH="0" baseline="0" noProof="0" dirty="0">
              <a:ln>
                <a:noFill/>
              </a:ln>
              <a:solidFill>
                <a:srgbClr val="00A499"/>
              </a:solidFill>
              <a:effectLst/>
              <a:uLnTx/>
              <a:uFillTx/>
              <a:latin typeface="Calibri" panose="020F0502020204030204" pitchFamily="34" charset="0"/>
              <a:ea typeface="Calibri" panose="020F0502020204030204" pitchFamily="34" charset="0"/>
              <a:cs typeface="Calibri" panose="020F050202020403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r>
              <a:rPr kumimoji="0" lang="en-GB" sz="1600" b="0" i="0" u="none" strike="noStrike" kern="1200" cap="none" spc="0" normalizeH="0" baseline="0" noProof="0" dirty="0">
                <a:ln>
                  <a:noFill/>
                </a:ln>
                <a:solidFill>
                  <a:srgbClr val="A5A5A5">
                    <a:lumMod val="50000"/>
                  </a:srgbClr>
                </a:solidFill>
                <a:effectLst/>
                <a:uLnTx/>
                <a:uFillTx/>
                <a:latin typeface="Calibri" panose="020F0502020204030204" pitchFamily="34" charset="0"/>
                <a:ea typeface="Calibri" panose="020F0502020204030204" pitchFamily="34" charset="0"/>
                <a:cs typeface="Calibri" panose="020F0502020204030204" pitchFamily="34" charset="0"/>
              </a:rPr>
              <a:t>Continuity in PPE supply confirmed</a:t>
            </a:r>
          </a:p>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r>
              <a:rPr kumimoji="0" lang="en-GB" sz="1600" b="0" i="0" u="none" strike="noStrike" kern="1200" cap="none" spc="0" normalizeH="0" baseline="0" noProof="0" dirty="0">
                <a:ln>
                  <a:noFill/>
                </a:ln>
                <a:solidFill>
                  <a:srgbClr val="A5A5A5">
                    <a:lumMod val="50000"/>
                  </a:srgbClr>
                </a:solidFill>
                <a:effectLst/>
                <a:uLnTx/>
                <a:uFillTx/>
                <a:latin typeface="Calibri" panose="020F0502020204030204" pitchFamily="34" charset="0"/>
                <a:ea typeface="Calibri" panose="020F0502020204030204" pitchFamily="34" charset="0"/>
                <a:cs typeface="Calibri" panose="020F0502020204030204" pitchFamily="34" charset="0"/>
              </a:rPr>
              <a:t>Current public health measures permit travel for the public (including access to dental care)</a:t>
            </a:r>
          </a:p>
          <a:p>
            <a:pPr marL="228600" marR="0" lvl="0" indent="-228600" algn="l" defTabSz="914400" rtl="0" eaLnBrk="1" fontAlgn="auto" latinLnBrk="0" hangingPunct="1">
              <a:lnSpc>
                <a:spcPct val="90000"/>
              </a:lnSpc>
              <a:spcBef>
                <a:spcPts val="1000"/>
              </a:spcBef>
              <a:spcAft>
                <a:spcPts val="0"/>
              </a:spcAft>
              <a:buClrTx/>
              <a:buSzTx/>
              <a:buFont typeface="Arial"/>
              <a:buChar char="•"/>
              <a:tabLst/>
              <a:defRPr/>
            </a:pPr>
            <a:r>
              <a:rPr kumimoji="0" lang="en-GB" sz="1600" b="1" i="0" u="none" strike="noStrike" kern="1200" cap="none" spc="0" normalizeH="0" baseline="0" noProof="0" dirty="0">
                <a:ln>
                  <a:noFill/>
                </a:ln>
                <a:solidFill>
                  <a:srgbClr val="00A499"/>
                </a:solidFill>
                <a:effectLst/>
                <a:uLnTx/>
                <a:uFillTx/>
                <a:latin typeface="Calibri" panose="020F0502020204030204" pitchFamily="34" charset="0"/>
                <a:ea typeface="Calibri" panose="020F0502020204030204" pitchFamily="34" charset="0"/>
                <a:cs typeface="Calibri" panose="020F0502020204030204" pitchFamily="34" charset="0"/>
              </a:rPr>
              <a:t>Key aspects of the SOPs to be aware of:</a:t>
            </a:r>
          </a:p>
          <a:p>
            <a:pPr marL="685800" marR="0" lvl="1" indent="-228600" algn="l" defTabSz="914400" rtl="0" eaLnBrk="1" fontAlgn="auto" latinLnBrk="0" hangingPunct="1">
              <a:lnSpc>
                <a:spcPct val="90000"/>
              </a:lnSpc>
              <a:spcBef>
                <a:spcPts val="500"/>
              </a:spcBef>
              <a:spcAft>
                <a:spcPts val="0"/>
              </a:spcAft>
              <a:buClrTx/>
              <a:buSzTx/>
              <a:buFont typeface="Arial"/>
              <a:buChar char="•"/>
              <a:tabLst/>
              <a:defRPr/>
            </a:pPr>
            <a:endParaRPr kumimoji="0" lang="en-GB" sz="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6" name="Diagram 5">
            <a:extLst>
              <a:ext uri="{FF2B5EF4-FFF2-40B4-BE49-F238E27FC236}">
                <a16:creationId xmlns:a16="http://schemas.microsoft.com/office/drawing/2014/main" id="{E8EBFBDA-F137-431B-9CA2-685F318DDEF7}"/>
              </a:ext>
            </a:extLst>
          </p:cNvPr>
          <p:cNvGraphicFramePr/>
          <p:nvPr/>
        </p:nvGraphicFramePr>
        <p:xfrm>
          <a:off x="105558" y="3091830"/>
          <a:ext cx="8505042" cy="27965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1746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7A8C0-3E6A-4623-B85E-0A4965280333}"/>
              </a:ext>
            </a:extLst>
          </p:cNvPr>
          <p:cNvSpPr>
            <a:spLocks noGrp="1"/>
          </p:cNvSpPr>
          <p:nvPr>
            <p:ph type="title"/>
          </p:nvPr>
        </p:nvSpPr>
        <p:spPr/>
        <p:txBody>
          <a:bodyPr/>
          <a:lstStyle/>
          <a:p>
            <a:r>
              <a:rPr lang="en-GB" sz="4000" b="1" dirty="0">
                <a:solidFill>
                  <a:srgbClr val="00A9CE"/>
                </a:solidFill>
              </a:rPr>
              <a:t>Local outbreak management</a:t>
            </a:r>
          </a:p>
        </p:txBody>
      </p:sp>
      <p:sp>
        <p:nvSpPr>
          <p:cNvPr id="4" name="Slide Number Placeholder 3">
            <a:extLst>
              <a:ext uri="{FF2B5EF4-FFF2-40B4-BE49-F238E27FC236}">
                <a16:creationId xmlns:a16="http://schemas.microsoft.com/office/drawing/2014/main" id="{B1E6C96E-6B60-4C1F-B0CC-2D521999B10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CDA75F-C9EF-7C4F-8CA9-CDD96DEAE3C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7" name="Table 6">
            <a:extLst>
              <a:ext uri="{FF2B5EF4-FFF2-40B4-BE49-F238E27FC236}">
                <a16:creationId xmlns:a16="http://schemas.microsoft.com/office/drawing/2014/main" id="{FFD4CBB1-8BBD-40DE-8473-C4C4C6CEDF4B}"/>
              </a:ext>
            </a:extLst>
          </p:cNvPr>
          <p:cNvGraphicFramePr>
            <a:graphicFrameLocks noGrp="1"/>
          </p:cNvGraphicFramePr>
          <p:nvPr/>
        </p:nvGraphicFramePr>
        <p:xfrm>
          <a:off x="710563" y="1139549"/>
          <a:ext cx="10331738" cy="4578902"/>
        </p:xfrm>
        <a:graphic>
          <a:graphicData uri="http://schemas.openxmlformats.org/drawingml/2006/table">
            <a:tbl>
              <a:tblPr firstRow="1" firstCol="1" bandRow="1">
                <a:tableStyleId>{69CF1AB2-1976-4502-BF36-3FF5EA218861}</a:tableStyleId>
              </a:tblPr>
              <a:tblGrid>
                <a:gridCol w="3306251">
                  <a:extLst>
                    <a:ext uri="{9D8B030D-6E8A-4147-A177-3AD203B41FA5}">
                      <a16:colId xmlns:a16="http://schemas.microsoft.com/office/drawing/2014/main" val="496688489"/>
                    </a:ext>
                  </a:extLst>
                </a:gridCol>
                <a:gridCol w="3615609">
                  <a:extLst>
                    <a:ext uri="{9D8B030D-6E8A-4147-A177-3AD203B41FA5}">
                      <a16:colId xmlns:a16="http://schemas.microsoft.com/office/drawing/2014/main" val="367138642"/>
                    </a:ext>
                  </a:extLst>
                </a:gridCol>
                <a:gridCol w="3409878">
                  <a:extLst>
                    <a:ext uri="{9D8B030D-6E8A-4147-A177-3AD203B41FA5}">
                      <a16:colId xmlns:a16="http://schemas.microsoft.com/office/drawing/2014/main" val="3926276774"/>
                    </a:ext>
                  </a:extLst>
                </a:gridCol>
              </a:tblGrid>
              <a:tr h="352405">
                <a:tc>
                  <a:txBody>
                    <a:bodyPr/>
                    <a:lstStyle/>
                    <a:p>
                      <a:pPr algn="ctr">
                        <a:lnSpc>
                          <a:spcPct val="107000"/>
                        </a:lnSpc>
                        <a:spcAft>
                          <a:spcPts val="1400"/>
                        </a:spcAft>
                      </a:pPr>
                      <a:r>
                        <a:rPr lang="en-GB" sz="1800" u="none" dirty="0">
                          <a:effectLst/>
                        </a:rPr>
                        <a:t>No local outbreak</a:t>
                      </a:r>
                      <a:endParaRPr lang="en-GB" sz="2000" u="none"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1400"/>
                        </a:spcAft>
                      </a:pPr>
                      <a:r>
                        <a:rPr lang="en-GB" sz="1800">
                          <a:effectLst/>
                        </a:rPr>
                        <a:t>Local outbreak </a:t>
                      </a:r>
                      <a:r>
                        <a:rPr lang="en-GB" sz="1800" u="sng">
                          <a:effectLst/>
                        </a:rPr>
                        <a:t>without</a:t>
                      </a:r>
                      <a:r>
                        <a:rPr lang="en-GB" sz="1800">
                          <a:effectLst/>
                        </a:rPr>
                        <a:t> lockdown</a:t>
                      </a:r>
                      <a:endParaRPr lang="en-GB" sz="20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1400"/>
                        </a:spcAft>
                      </a:pPr>
                      <a:r>
                        <a:rPr lang="en-GB" sz="1800">
                          <a:effectLst/>
                        </a:rPr>
                        <a:t>Outbreak </a:t>
                      </a:r>
                      <a:r>
                        <a:rPr lang="en-GB" sz="1800" u="sng">
                          <a:effectLst/>
                        </a:rPr>
                        <a:t>with</a:t>
                      </a:r>
                      <a:r>
                        <a:rPr lang="en-GB" sz="1800">
                          <a:effectLst/>
                        </a:rPr>
                        <a:t> lockdown</a:t>
                      </a:r>
                      <a:endParaRPr lang="en-GB" sz="200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811167781"/>
                  </a:ext>
                </a:extLst>
              </a:tr>
              <a:tr h="3813356">
                <a:tc>
                  <a:txBody>
                    <a:bodyPr/>
                    <a:lstStyle/>
                    <a:p>
                      <a:pPr marL="285750" indent="-285750">
                        <a:lnSpc>
                          <a:spcPct val="107000"/>
                        </a:lnSpc>
                        <a:spcAft>
                          <a:spcPts val="1400"/>
                        </a:spcAft>
                        <a:buFont typeface="Wingdings" panose="05000000000000000000" pitchFamily="2" charset="2"/>
                        <a:buChar char="§"/>
                      </a:pPr>
                      <a:r>
                        <a:rPr lang="en-GB" sz="1400" b="0" dirty="0">
                          <a:effectLst/>
                        </a:rPr>
                        <a:t>Continue operations and care delivery as per extant </a:t>
                      </a:r>
                      <a:r>
                        <a:rPr lang="en-GB" sz="1400" b="0" dirty="0">
                          <a:effectLst/>
                          <a:hlinkClick r:id="rId2"/>
                        </a:rPr>
                        <a:t>SOPs</a:t>
                      </a:r>
                      <a:endParaRPr lang="en-GB" sz="2000" b="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tc>
                <a:tc>
                  <a:txBody>
                    <a:bodyPr/>
                    <a:lstStyle/>
                    <a:p>
                      <a:pPr marL="285750" lvl="0" indent="-285750">
                        <a:lnSpc>
                          <a:spcPts val="1800"/>
                        </a:lnSpc>
                        <a:spcAft>
                          <a:spcPts val="0"/>
                        </a:spcAft>
                        <a:buFont typeface="Wingdings" panose="05000000000000000000" pitchFamily="2" charset="2"/>
                        <a:buChar char="§"/>
                      </a:pPr>
                      <a:r>
                        <a:rPr lang="en-GB" sz="1400" dirty="0">
                          <a:effectLst/>
                        </a:rPr>
                        <a:t>Continue operations and care delivery as per extant </a:t>
                      </a:r>
                      <a:r>
                        <a:rPr lang="en-GB" sz="1400" dirty="0">
                          <a:effectLst/>
                          <a:hlinkClick r:id="rId2"/>
                        </a:rPr>
                        <a:t>SOPs</a:t>
                      </a:r>
                      <a:endParaRPr lang="en-GB" sz="1400" dirty="0">
                        <a:effectLst/>
                      </a:endParaRPr>
                    </a:p>
                    <a:p>
                      <a:pPr marL="285750" indent="-285750">
                        <a:lnSpc>
                          <a:spcPts val="1800"/>
                        </a:lnSpc>
                        <a:spcAft>
                          <a:spcPts val="0"/>
                        </a:spcAft>
                        <a:buFont typeface="Wingdings" panose="05000000000000000000" pitchFamily="2" charset="2"/>
                        <a:buChar char="§"/>
                      </a:pPr>
                      <a:endParaRPr lang="en-GB" sz="1400" dirty="0">
                        <a:effectLst/>
                      </a:endParaRPr>
                    </a:p>
                    <a:p>
                      <a:pPr marL="457200" lvl="1" indent="0">
                        <a:lnSpc>
                          <a:spcPts val="1800"/>
                        </a:lnSpc>
                        <a:spcAft>
                          <a:spcPts val="0"/>
                        </a:spcAft>
                        <a:buFont typeface="Wingdings" panose="05000000000000000000" pitchFamily="2" charset="2"/>
                        <a:buNone/>
                      </a:pPr>
                      <a:r>
                        <a:rPr lang="en-GB" sz="1400" b="1" dirty="0">
                          <a:effectLst/>
                        </a:rPr>
                        <a:t>Unless: </a:t>
                      </a:r>
                    </a:p>
                    <a:p>
                      <a:pPr marL="0" indent="0">
                        <a:lnSpc>
                          <a:spcPts val="1800"/>
                        </a:lnSpc>
                        <a:spcAft>
                          <a:spcPts val="0"/>
                        </a:spcAft>
                        <a:buFont typeface="Wingdings" panose="05000000000000000000" pitchFamily="2" charset="2"/>
                        <a:buNone/>
                      </a:pPr>
                      <a:endParaRPr lang="en-GB" sz="2000" dirty="0">
                        <a:effectLst/>
                      </a:endParaRPr>
                    </a:p>
                    <a:p>
                      <a:pPr marL="800100" lvl="1" indent="-342900">
                        <a:lnSpc>
                          <a:spcPct val="107000"/>
                        </a:lnSpc>
                        <a:spcAft>
                          <a:spcPts val="1400"/>
                        </a:spcAft>
                        <a:buFont typeface="Symbol" panose="05050102010706020507" pitchFamily="18" charset="2"/>
                        <a:buChar char=""/>
                      </a:pPr>
                      <a:r>
                        <a:rPr lang="en-GB" sz="1400" dirty="0">
                          <a:effectLst/>
                        </a:rPr>
                        <a:t>outbreak associated with dental setting - in which case the setting(s) in question should follow local/regional public health advice;</a:t>
                      </a:r>
                      <a:endParaRPr lang="en-GB" sz="2000" dirty="0">
                        <a:effectLst/>
                      </a:endParaRPr>
                    </a:p>
                    <a:p>
                      <a:pPr marL="457200" lvl="1" indent="0">
                        <a:lnSpc>
                          <a:spcPct val="107000"/>
                        </a:lnSpc>
                        <a:spcAft>
                          <a:spcPts val="1400"/>
                        </a:spcAft>
                        <a:buFont typeface="Symbol" panose="05050102010706020507" pitchFamily="18" charset="2"/>
                        <a:buNone/>
                      </a:pPr>
                      <a:r>
                        <a:rPr lang="en-GB" sz="1400" b="1" dirty="0">
                          <a:effectLst/>
                        </a:rPr>
                        <a:t>and/or</a:t>
                      </a:r>
                      <a:endParaRPr lang="en-GB" sz="2000" b="1" dirty="0">
                        <a:effectLst/>
                      </a:endParaRPr>
                    </a:p>
                    <a:p>
                      <a:pPr marL="800100" lvl="1" indent="-342900">
                        <a:lnSpc>
                          <a:spcPct val="107000"/>
                        </a:lnSpc>
                        <a:spcAft>
                          <a:spcPts val="1400"/>
                        </a:spcAft>
                        <a:buFont typeface="Symbol" panose="05050102010706020507" pitchFamily="18" charset="2"/>
                        <a:buChar char=""/>
                      </a:pPr>
                      <a:r>
                        <a:rPr lang="en-GB" sz="1400" dirty="0">
                          <a:effectLst/>
                        </a:rPr>
                        <a:t>for limited local outbreaks (</a:t>
                      </a:r>
                      <a:r>
                        <a:rPr lang="en-GB" sz="1400" dirty="0" err="1">
                          <a:effectLst/>
                        </a:rPr>
                        <a:t>eg</a:t>
                      </a:r>
                      <a:r>
                        <a:rPr lang="en-GB" sz="1400" dirty="0">
                          <a:effectLst/>
                        </a:rPr>
                        <a:t> associated with non-dental setting in the community, or well contained outbreak) local/regional public health guidance dictates otherwise – in which case providers to follow guidance as issued locally</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txBody>
                  <a:tcPr marL="0" marR="0" marT="0" marB="0"/>
                </a:tc>
                <a:tc>
                  <a:txBody>
                    <a:bodyPr/>
                    <a:lstStyle/>
                    <a:p>
                      <a:pPr marL="285750" indent="-285750">
                        <a:spcAft>
                          <a:spcPts val="0"/>
                        </a:spcAft>
                        <a:buFont typeface="Wingdings" panose="05000000000000000000" pitchFamily="2" charset="2"/>
                        <a:buChar char="§"/>
                      </a:pPr>
                      <a:r>
                        <a:rPr lang="en-GB" sz="1400" dirty="0">
                          <a:effectLst/>
                        </a:rPr>
                        <a:t>NHS England and NHS Improvement Regions to adapt UDC system and extant SOPs as required in new context and with reasonable justification, in line with local lockdown response and public health advice. </a:t>
                      </a:r>
                    </a:p>
                    <a:p>
                      <a:pPr>
                        <a:spcAft>
                          <a:spcPts val="0"/>
                        </a:spcAft>
                      </a:pPr>
                      <a:r>
                        <a:rPr lang="en-GB" sz="1400" dirty="0">
                          <a:effectLst/>
                        </a:rPr>
                        <a:t> </a:t>
                      </a:r>
                    </a:p>
                    <a:p>
                      <a:pPr marL="285750" indent="-285750">
                        <a:lnSpc>
                          <a:spcPct val="107000"/>
                        </a:lnSpc>
                        <a:spcAft>
                          <a:spcPts val="1400"/>
                        </a:spcAft>
                        <a:buFont typeface="Wingdings" panose="05000000000000000000" pitchFamily="2" charset="2"/>
                        <a:buChar char="§"/>
                      </a:pPr>
                      <a:r>
                        <a:rPr lang="en-GB" sz="1400" dirty="0">
                          <a:effectLst/>
                        </a:rPr>
                        <a:t>Providers to follow lockdown guidance as issued by NHS England and NHS Improvement Regions. </a:t>
                      </a:r>
                      <a:endParaRPr lang="en-GB" sz="2000" dirty="0">
                        <a:effectLst/>
                      </a:endParaRPr>
                    </a:p>
                    <a:p>
                      <a:pPr>
                        <a:lnSpc>
                          <a:spcPct val="107000"/>
                        </a:lnSpc>
                        <a:spcAft>
                          <a:spcPts val="1400"/>
                        </a:spcAft>
                      </a:pPr>
                      <a:r>
                        <a:rPr lang="en-GB" sz="1200" dirty="0">
                          <a:effectLst/>
                        </a:rPr>
                        <a:t> </a:t>
                      </a:r>
                      <a:endParaRPr lang="en-GB" sz="2000" dirty="0">
                        <a:effectLst/>
                      </a:endParaRPr>
                    </a:p>
                    <a:p>
                      <a:pPr>
                        <a:lnSpc>
                          <a:spcPct val="107000"/>
                        </a:lnSpc>
                        <a:spcAft>
                          <a:spcPts val="1400"/>
                        </a:spcAft>
                      </a:pPr>
                      <a:r>
                        <a:rPr lang="en-GB" sz="1200" dirty="0">
                          <a:effectLst/>
                        </a:rPr>
                        <a:t> </a:t>
                      </a:r>
                      <a:endParaRPr lang="en-GB" sz="2000" dirty="0">
                        <a:effectLst/>
                      </a:endParaRPr>
                    </a:p>
                    <a:p>
                      <a:pPr>
                        <a:lnSpc>
                          <a:spcPct val="107000"/>
                        </a:lnSpc>
                        <a:spcAft>
                          <a:spcPts val="1400"/>
                        </a:spcAft>
                      </a:pPr>
                      <a:r>
                        <a:rPr lang="en-GB" sz="1200" dirty="0">
                          <a:effectLst/>
                        </a:rPr>
                        <a:t> </a:t>
                      </a:r>
                      <a:endParaRPr lang="en-GB" sz="2000" dirty="0">
                        <a:effectLst/>
                      </a:endParaRPr>
                    </a:p>
                    <a:p>
                      <a:pPr>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895124441"/>
                  </a:ext>
                </a:extLst>
              </a:tr>
            </a:tbl>
          </a:graphicData>
        </a:graphic>
      </p:graphicFrame>
      <p:sp>
        <p:nvSpPr>
          <p:cNvPr id="3" name="TextBox 2">
            <a:extLst>
              <a:ext uri="{FF2B5EF4-FFF2-40B4-BE49-F238E27FC236}">
                <a16:creationId xmlns:a16="http://schemas.microsoft.com/office/drawing/2014/main" id="{EB6C6143-B9F2-4144-AD3D-7449B3931370}"/>
              </a:ext>
            </a:extLst>
          </p:cNvPr>
          <p:cNvSpPr txBox="1"/>
          <p:nvPr/>
        </p:nvSpPr>
        <p:spPr>
          <a:xfrm>
            <a:off x="710563" y="5958673"/>
            <a:ext cx="10331738" cy="615553"/>
          </a:xfrm>
          <a:prstGeom prst="rect">
            <a:avLst/>
          </a:prstGeom>
          <a:solidFill>
            <a:schemeClr val="accent6">
              <a:lumMod val="20000"/>
              <a:lumOff val="80000"/>
            </a:schemeClr>
          </a:solidFill>
          <a:ln w="19050">
            <a:solidFill>
              <a:srgbClr val="0070C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dirty="0">
                <a:ln>
                  <a:noFill/>
                </a:ln>
                <a:solidFill>
                  <a:prstClr val="black"/>
                </a:solidFill>
                <a:effectLst/>
                <a:uLnTx/>
                <a:uFillTx/>
                <a:latin typeface="Calibri" panose="020F0502020204030204"/>
                <a:ea typeface="+mn-ea"/>
                <a:cs typeface="+mn-cs"/>
              </a:rPr>
              <a:t>In the event of a local outbreak, local direction will be given by the NHSE/I Region. Their guidance and decisions will take precedent.</a:t>
            </a:r>
          </a:p>
        </p:txBody>
      </p:sp>
    </p:spTree>
    <p:extLst>
      <p:ext uri="{BB962C8B-B14F-4D97-AF65-F5344CB8AC3E}">
        <p14:creationId xmlns:p14="http://schemas.microsoft.com/office/powerpoint/2010/main" val="2813937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7A8C0-3E6A-4623-B85E-0A4965280333}"/>
              </a:ext>
            </a:extLst>
          </p:cNvPr>
          <p:cNvSpPr>
            <a:spLocks noGrp="1"/>
          </p:cNvSpPr>
          <p:nvPr>
            <p:ph type="title"/>
          </p:nvPr>
        </p:nvSpPr>
        <p:spPr>
          <a:xfrm>
            <a:off x="609600" y="274638"/>
            <a:ext cx="10972800" cy="1143000"/>
          </a:xfrm>
        </p:spPr>
        <p:txBody>
          <a:bodyPr/>
          <a:lstStyle/>
          <a:p>
            <a:r>
              <a:rPr lang="en-GB" sz="4000" b="1" dirty="0">
                <a:solidFill>
                  <a:srgbClr val="00A9CE"/>
                </a:solidFill>
              </a:rPr>
              <a:t>How have we asked NHSE&amp;I to support dental services in the current context?</a:t>
            </a:r>
          </a:p>
        </p:txBody>
      </p:sp>
      <p:sp>
        <p:nvSpPr>
          <p:cNvPr id="4" name="Slide Number Placeholder 3">
            <a:extLst>
              <a:ext uri="{FF2B5EF4-FFF2-40B4-BE49-F238E27FC236}">
                <a16:creationId xmlns:a16="http://schemas.microsoft.com/office/drawing/2014/main" id="{B1E6C96E-6B60-4C1F-B0CC-2D521999B10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CDA75F-C9EF-7C4F-8CA9-CDD96DEAE3C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Content Placeholder 3">
            <a:extLst>
              <a:ext uri="{FF2B5EF4-FFF2-40B4-BE49-F238E27FC236}">
                <a16:creationId xmlns:a16="http://schemas.microsoft.com/office/drawing/2014/main" id="{2218A9A7-B916-43CB-946F-2416A18F4373}"/>
              </a:ext>
            </a:extLst>
          </p:cNvPr>
          <p:cNvSpPr txBox="1">
            <a:spLocks/>
          </p:cNvSpPr>
          <p:nvPr/>
        </p:nvSpPr>
        <p:spPr>
          <a:xfrm>
            <a:off x="609600" y="1693646"/>
            <a:ext cx="8001000" cy="3993721"/>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28600" marR="0" lvl="0" indent="-228600" algn="just" defTabSz="914400" rtl="0" eaLnBrk="1" fontAlgn="auto" latinLnBrk="0" hangingPunct="1">
              <a:lnSpc>
                <a:spcPct val="100000"/>
              </a:lnSpc>
              <a:spcBef>
                <a:spcPts val="1000"/>
              </a:spcBef>
              <a:spcAft>
                <a:spcPts val="0"/>
              </a:spcAft>
              <a:buClrTx/>
              <a:buSzTx/>
              <a:buFont typeface="Arial"/>
              <a:buChar char="•"/>
              <a:tabLst/>
              <a:defRPr/>
            </a:pPr>
            <a:r>
              <a:rPr kumimoji="0" lang="en-GB" sz="1800" b="0" i="0" u="none" strike="noStrike" kern="1200" cap="none" spc="0" normalizeH="0" baseline="0" noProof="0" dirty="0">
                <a:ln>
                  <a:noFill/>
                </a:ln>
                <a:solidFill>
                  <a:srgbClr val="A5A5A5">
                    <a:lumMod val="50000"/>
                  </a:srgbClr>
                </a:solidFill>
                <a:effectLst/>
                <a:uLnTx/>
                <a:uFillTx/>
                <a:latin typeface="Calibri" panose="020F0502020204030204" pitchFamily="34" charset="0"/>
                <a:ea typeface="Calibri" panose="020F0502020204030204" pitchFamily="34" charset="0"/>
                <a:cs typeface="Calibri" panose="020F0502020204030204" pitchFamily="34" charset="0"/>
              </a:rPr>
              <a:t>Letter to all practices via NHSE&amp;I comms (issue date TBC)</a:t>
            </a:r>
          </a:p>
          <a:p>
            <a:pPr marL="685800" marR="0" lvl="1" indent="-228600" algn="just" defTabSz="914400" rtl="0" eaLnBrk="1" fontAlgn="auto" latinLnBrk="0" hangingPunct="1">
              <a:lnSpc>
                <a:spcPct val="100000"/>
              </a:lnSpc>
              <a:spcBef>
                <a:spcPts val="500"/>
              </a:spcBef>
              <a:spcAft>
                <a:spcPts val="0"/>
              </a:spcAft>
              <a:buClrTx/>
              <a:buSzTx/>
              <a:buFont typeface="Arial"/>
              <a:buChar char="•"/>
              <a:tabLst/>
              <a:defRPr/>
            </a:pPr>
            <a:r>
              <a:rPr kumimoji="0" lang="en-GB" sz="1600" b="0" i="0" u="none" strike="noStrike" kern="1200" cap="none" spc="0" normalizeH="0" baseline="0" noProof="0" dirty="0">
                <a:ln>
                  <a:noFill/>
                </a:ln>
                <a:solidFill>
                  <a:srgbClr val="A5A5A5">
                    <a:lumMod val="50000"/>
                  </a:srgbClr>
                </a:solidFill>
                <a:effectLst/>
                <a:uLnTx/>
                <a:uFillTx/>
                <a:latin typeface="Calibri" panose="020F0502020204030204" pitchFamily="34" charset="0"/>
                <a:ea typeface="Calibri" panose="020F0502020204030204" pitchFamily="34" charset="0"/>
                <a:cs typeface="Calibri" panose="020F0502020204030204" pitchFamily="34" charset="0"/>
              </a:rPr>
              <a:t>Advising on continuity of care in line with SOPs, unless practice receives authorised local direction on any measures/restrictions implemented in response to local outbreak</a:t>
            </a:r>
          </a:p>
          <a:p>
            <a:pPr marL="685800" marR="0" lvl="1" indent="-228600" algn="just" defTabSz="914400" rtl="0" eaLnBrk="1" fontAlgn="auto" latinLnBrk="0" hangingPunct="1">
              <a:lnSpc>
                <a:spcPct val="100000"/>
              </a:lnSpc>
              <a:spcBef>
                <a:spcPts val="500"/>
              </a:spcBef>
              <a:spcAft>
                <a:spcPts val="0"/>
              </a:spcAft>
              <a:buClrTx/>
              <a:buSzTx/>
              <a:buFont typeface="Arial"/>
              <a:buChar char="•"/>
              <a:tabLst/>
              <a:defRPr/>
            </a:pPr>
            <a:endParaRPr kumimoji="0" lang="en-GB" sz="1600" b="0" i="0" u="none" strike="noStrike" kern="1200" cap="none" spc="0" normalizeH="0" baseline="0" noProof="0" dirty="0">
              <a:ln>
                <a:noFill/>
              </a:ln>
              <a:solidFill>
                <a:srgbClr val="A5A5A5">
                  <a:lumMod val="50000"/>
                </a:srgbClr>
              </a:solidFill>
              <a:effectLst/>
              <a:uLnTx/>
              <a:uFillTx/>
              <a:latin typeface="Calibri" panose="020F0502020204030204" pitchFamily="34" charset="0"/>
              <a:ea typeface="Calibri" panose="020F0502020204030204" pitchFamily="34" charset="0"/>
              <a:cs typeface="Calibri" panose="020F0502020204030204" pitchFamily="34" charset="0"/>
            </a:endParaRPr>
          </a:p>
          <a:p>
            <a:pPr marL="228600" marR="0" lvl="0" indent="-228600" algn="just" defTabSz="914400" rtl="0" eaLnBrk="1" fontAlgn="auto" latinLnBrk="0" hangingPunct="1">
              <a:lnSpc>
                <a:spcPct val="100000"/>
              </a:lnSpc>
              <a:spcBef>
                <a:spcPts val="1000"/>
              </a:spcBef>
              <a:spcAft>
                <a:spcPts val="0"/>
              </a:spcAft>
              <a:buClrTx/>
              <a:buSzTx/>
              <a:buFont typeface="Arial"/>
              <a:buChar char="•"/>
              <a:tabLst/>
              <a:defRPr/>
            </a:pPr>
            <a:r>
              <a:rPr kumimoji="0" lang="en-GB" sz="1800" b="0" i="0" u="none" strike="noStrike" kern="1200" cap="none" spc="0" normalizeH="0" baseline="0" noProof="0" dirty="0">
                <a:ln>
                  <a:noFill/>
                </a:ln>
                <a:solidFill>
                  <a:srgbClr val="A5A5A5">
                    <a:lumMod val="50000"/>
                  </a:srgbClr>
                </a:solidFill>
                <a:effectLst/>
                <a:uLnTx/>
                <a:uFillTx/>
                <a:latin typeface="Calibri" panose="020F0502020204030204" pitchFamily="34" charset="0"/>
                <a:ea typeface="Calibri" panose="020F0502020204030204" pitchFamily="34" charset="0"/>
                <a:cs typeface="Calibri" panose="020F0502020204030204" pitchFamily="34" charset="0"/>
              </a:rPr>
              <a:t>NHSE&amp;I have been asked to ensure all Regional teams review:</a:t>
            </a:r>
          </a:p>
          <a:p>
            <a:pPr marL="685800" marR="0" lvl="1" indent="-228600" algn="just" defTabSz="914400" rtl="0" eaLnBrk="1" fontAlgn="auto" latinLnBrk="0" hangingPunct="1">
              <a:lnSpc>
                <a:spcPct val="100000"/>
              </a:lnSpc>
              <a:spcBef>
                <a:spcPts val="500"/>
              </a:spcBef>
              <a:spcAft>
                <a:spcPts val="0"/>
              </a:spcAft>
              <a:buClrTx/>
              <a:buSzTx/>
              <a:buFont typeface="Arial"/>
              <a:buChar char="•"/>
              <a:tabLst/>
              <a:defRPr/>
            </a:pPr>
            <a:r>
              <a:rPr kumimoji="0" lang="en-GB" sz="1600" b="0" i="0" u="none" strike="noStrike" kern="1200" cap="none" spc="0" normalizeH="0" baseline="0" noProof="0" dirty="0">
                <a:ln>
                  <a:noFill/>
                </a:ln>
                <a:solidFill>
                  <a:srgbClr val="A5A5A5">
                    <a:lumMod val="50000"/>
                  </a:srgbClr>
                </a:solidFill>
                <a:effectLst/>
                <a:uLnTx/>
                <a:uFillTx/>
                <a:latin typeface="Calibri" panose="020F0502020204030204" pitchFamily="34" charset="0"/>
                <a:ea typeface="Calibri" panose="020F0502020204030204" pitchFamily="34" charset="0"/>
                <a:cs typeface="Calibri" panose="020F0502020204030204" pitchFamily="34" charset="0"/>
              </a:rPr>
              <a:t>UDC systems</a:t>
            </a:r>
          </a:p>
          <a:p>
            <a:pPr marL="685800" marR="0" lvl="1" indent="-228600" algn="just" defTabSz="914400" rtl="0" eaLnBrk="1" fontAlgn="auto" latinLnBrk="0" hangingPunct="1">
              <a:lnSpc>
                <a:spcPct val="100000"/>
              </a:lnSpc>
              <a:spcBef>
                <a:spcPts val="500"/>
              </a:spcBef>
              <a:spcAft>
                <a:spcPts val="0"/>
              </a:spcAft>
              <a:buClrTx/>
              <a:buSzTx/>
              <a:buFont typeface="Arial"/>
              <a:buChar char="•"/>
              <a:tabLst/>
              <a:defRPr/>
            </a:pPr>
            <a:r>
              <a:rPr kumimoji="0" lang="en-GB" sz="1600" b="0" i="0" u="none" strike="noStrike" kern="1200" cap="none" spc="0" normalizeH="0" baseline="0" noProof="0" dirty="0">
                <a:ln>
                  <a:noFill/>
                </a:ln>
                <a:solidFill>
                  <a:srgbClr val="A5A5A5">
                    <a:lumMod val="50000"/>
                  </a:srgbClr>
                </a:solidFill>
                <a:effectLst/>
                <a:uLnTx/>
                <a:uFillTx/>
                <a:latin typeface="Calibri" panose="020F0502020204030204" pitchFamily="34" charset="0"/>
                <a:ea typeface="Calibri" panose="020F0502020204030204" pitchFamily="34" charset="0"/>
                <a:cs typeface="Calibri" panose="020F0502020204030204" pitchFamily="34" charset="0"/>
              </a:rPr>
              <a:t>Activation protocols</a:t>
            </a:r>
          </a:p>
          <a:p>
            <a:pPr marL="685800" marR="0" lvl="1" indent="-228600" algn="just" defTabSz="914400" rtl="0" eaLnBrk="1" fontAlgn="auto" latinLnBrk="0" hangingPunct="1">
              <a:lnSpc>
                <a:spcPct val="100000"/>
              </a:lnSpc>
              <a:spcBef>
                <a:spcPts val="500"/>
              </a:spcBef>
              <a:spcAft>
                <a:spcPts val="0"/>
              </a:spcAft>
              <a:buClrTx/>
              <a:buSzTx/>
              <a:buFont typeface="Arial"/>
              <a:buChar char="•"/>
              <a:tabLst/>
              <a:defRPr/>
            </a:pPr>
            <a:r>
              <a:rPr kumimoji="0" lang="en-GB" sz="1600" b="0" i="0" u="none" strike="noStrike" kern="1200" cap="none" spc="0" normalizeH="0" baseline="0" noProof="0" dirty="0">
                <a:ln>
                  <a:noFill/>
                </a:ln>
                <a:solidFill>
                  <a:srgbClr val="A5A5A5">
                    <a:lumMod val="50000"/>
                  </a:srgbClr>
                </a:solidFill>
                <a:effectLst/>
                <a:uLnTx/>
                <a:uFillTx/>
                <a:latin typeface="Calibri" panose="020F0502020204030204" pitchFamily="34" charset="0"/>
                <a:ea typeface="Calibri" panose="020F0502020204030204" pitchFamily="34" charset="0"/>
                <a:cs typeface="Calibri" panose="020F0502020204030204" pitchFamily="34" charset="0"/>
              </a:rPr>
              <a:t>Support for NHS111 </a:t>
            </a:r>
            <a:r>
              <a:rPr kumimoji="0" lang="en-GB" sz="1600" b="0" i="0" u="none" strike="noStrike" kern="1200" cap="none" spc="0" normalizeH="0" baseline="0" noProof="0" dirty="0" err="1">
                <a:ln>
                  <a:noFill/>
                </a:ln>
                <a:solidFill>
                  <a:srgbClr val="A5A5A5">
                    <a:lumMod val="50000"/>
                  </a:srgbClr>
                </a:solidFill>
                <a:effectLst/>
                <a:uLnTx/>
                <a:uFillTx/>
                <a:latin typeface="Calibri" panose="020F0502020204030204" pitchFamily="34" charset="0"/>
                <a:ea typeface="Calibri" panose="020F0502020204030204" pitchFamily="34" charset="0"/>
                <a:cs typeface="Calibri" panose="020F0502020204030204" pitchFamily="34" charset="0"/>
              </a:rPr>
              <a:t>DenCAS</a:t>
            </a:r>
            <a:endParaRPr kumimoji="0" lang="en-GB" sz="1600" b="0" i="0" u="none" strike="noStrike" kern="1200" cap="none" spc="0" normalizeH="0" baseline="0" noProof="0" dirty="0">
              <a:ln>
                <a:noFill/>
              </a:ln>
              <a:solidFill>
                <a:srgbClr val="A5A5A5">
                  <a:lumMod val="50000"/>
                </a:srgbClr>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85800" marR="0" lvl="1" indent="-228600" algn="just" defTabSz="914400" rtl="0" eaLnBrk="1" fontAlgn="auto" latinLnBrk="0" hangingPunct="1">
              <a:lnSpc>
                <a:spcPct val="100000"/>
              </a:lnSpc>
              <a:spcBef>
                <a:spcPts val="500"/>
              </a:spcBef>
              <a:spcAft>
                <a:spcPts val="0"/>
              </a:spcAft>
              <a:buClrTx/>
              <a:buSzTx/>
              <a:buFont typeface="Arial"/>
              <a:buChar char="•"/>
              <a:tabLst/>
              <a:defRPr/>
            </a:pPr>
            <a:endParaRPr kumimoji="0" lang="en-GB" sz="1400" b="0" i="0" u="none" strike="noStrike" kern="1200" cap="none" spc="0" normalizeH="0" baseline="0" noProof="0" dirty="0">
              <a:ln>
                <a:noFill/>
              </a:ln>
              <a:solidFill>
                <a:srgbClr val="A5A5A5">
                  <a:lumMod val="50000"/>
                </a:srgbClr>
              </a:solidFill>
              <a:effectLst/>
              <a:uLnTx/>
              <a:uFillTx/>
              <a:latin typeface="Calibri" panose="020F0502020204030204" pitchFamily="34" charset="0"/>
              <a:ea typeface="Calibri" panose="020F0502020204030204" pitchFamily="34" charset="0"/>
              <a:cs typeface="Calibri" panose="020F0502020204030204" pitchFamily="34" charset="0"/>
            </a:endParaRPr>
          </a:p>
          <a:p>
            <a:pPr marL="228600" marR="0" lvl="0" indent="-228600" algn="just" defTabSz="914400" rtl="0" eaLnBrk="1" fontAlgn="auto" latinLnBrk="0" hangingPunct="1">
              <a:lnSpc>
                <a:spcPct val="100000"/>
              </a:lnSpc>
              <a:spcBef>
                <a:spcPts val="1000"/>
              </a:spcBef>
              <a:spcAft>
                <a:spcPts val="0"/>
              </a:spcAft>
              <a:buClrTx/>
              <a:buSzTx/>
              <a:buFont typeface="Arial"/>
              <a:buChar char="•"/>
              <a:tabLst/>
              <a:defRPr/>
            </a:pPr>
            <a:r>
              <a:rPr kumimoji="0" lang="en-GB" sz="1800" b="0" i="0" u="none" strike="noStrike" kern="1200" cap="none" spc="0" normalizeH="0" baseline="0" noProof="0" dirty="0">
                <a:ln>
                  <a:noFill/>
                </a:ln>
                <a:solidFill>
                  <a:srgbClr val="A5A5A5">
                    <a:lumMod val="50000"/>
                  </a:srgbClr>
                </a:solidFill>
                <a:effectLst/>
                <a:uLnTx/>
                <a:uFillTx/>
                <a:latin typeface="Calibri" panose="020F0502020204030204" pitchFamily="34" charset="0"/>
                <a:ea typeface="Calibri" panose="020F0502020204030204" pitchFamily="34" charset="0"/>
                <a:cs typeface="Calibri" panose="020F0502020204030204" pitchFamily="34" charset="0"/>
              </a:rPr>
              <a:t>LDN Chairs have been asked to:</a:t>
            </a:r>
          </a:p>
          <a:p>
            <a:pPr marL="685800" marR="0" lvl="1" indent="-228600" algn="just" defTabSz="914400" rtl="0" eaLnBrk="1" fontAlgn="auto" latinLnBrk="0" hangingPunct="1">
              <a:lnSpc>
                <a:spcPct val="100000"/>
              </a:lnSpc>
              <a:spcBef>
                <a:spcPts val="500"/>
              </a:spcBef>
              <a:spcAft>
                <a:spcPts val="0"/>
              </a:spcAft>
              <a:buClrTx/>
              <a:buSzTx/>
              <a:buFont typeface="Arial"/>
              <a:buChar char="•"/>
              <a:tabLst/>
              <a:defRPr/>
            </a:pPr>
            <a:r>
              <a:rPr kumimoji="0" lang="en-GB" sz="1600" b="0" i="0" u="none" strike="noStrike" kern="1200" cap="none" spc="0" normalizeH="0" baseline="0" noProof="0" dirty="0">
                <a:ln>
                  <a:noFill/>
                </a:ln>
                <a:solidFill>
                  <a:srgbClr val="A5A5A5">
                    <a:lumMod val="50000"/>
                  </a:srgbClr>
                </a:solidFill>
                <a:effectLst/>
                <a:uLnTx/>
                <a:uFillTx/>
                <a:latin typeface="Calibri" panose="020F0502020204030204" pitchFamily="34" charset="0"/>
                <a:ea typeface="Calibri" panose="020F0502020204030204" pitchFamily="34" charset="0"/>
                <a:cs typeface="Calibri" panose="020F0502020204030204" pitchFamily="34" charset="0"/>
              </a:rPr>
              <a:t>Support local practices and services with contingency planning and preparedness</a:t>
            </a:r>
          </a:p>
          <a:p>
            <a:pPr marL="685800" marR="0" lvl="1" indent="-228600" algn="just" defTabSz="914400" rtl="0" eaLnBrk="1" fontAlgn="auto" latinLnBrk="0" hangingPunct="1">
              <a:lnSpc>
                <a:spcPct val="100000"/>
              </a:lnSpc>
              <a:spcBef>
                <a:spcPts val="500"/>
              </a:spcBef>
              <a:spcAft>
                <a:spcPts val="0"/>
              </a:spcAft>
              <a:buClrTx/>
              <a:buSzTx/>
              <a:buFont typeface="Arial"/>
              <a:buChar char="•"/>
              <a:tabLst/>
              <a:defRPr/>
            </a:pPr>
            <a:r>
              <a:rPr kumimoji="0" lang="en-GB" sz="1600" b="0" i="0" u="none" strike="noStrike" kern="1200" cap="none" spc="0" normalizeH="0" baseline="0" noProof="0" dirty="0">
                <a:ln>
                  <a:noFill/>
                </a:ln>
                <a:solidFill>
                  <a:srgbClr val="A5A5A5">
                    <a:lumMod val="50000"/>
                  </a:srgbClr>
                </a:solidFill>
                <a:effectLst/>
                <a:uLnTx/>
                <a:uFillTx/>
                <a:latin typeface="Calibri" panose="020F0502020204030204" pitchFamily="34" charset="0"/>
                <a:ea typeface="Calibri" panose="020F0502020204030204" pitchFamily="34" charset="0"/>
                <a:cs typeface="Calibri" panose="020F0502020204030204" pitchFamily="34" charset="0"/>
              </a:rPr>
              <a:t>Comment on draft guidance for local outbreak management (publication by NHSE&amp;I TBC)</a:t>
            </a:r>
          </a:p>
          <a:p>
            <a:pPr marL="685800" marR="0" lvl="1" indent="-228600" algn="l" defTabSz="914400" rtl="0" eaLnBrk="1" fontAlgn="auto" latinLnBrk="0" hangingPunct="1">
              <a:lnSpc>
                <a:spcPct val="90000"/>
              </a:lnSpc>
              <a:spcBef>
                <a:spcPts val="500"/>
              </a:spcBef>
              <a:spcAft>
                <a:spcPts val="0"/>
              </a:spcAft>
              <a:buClrTx/>
              <a:buSzTx/>
              <a:buFont typeface="Arial"/>
              <a:buChar char="•"/>
              <a:tabLst/>
              <a:defRPr/>
            </a:pPr>
            <a:endParaRPr kumimoji="0" lang="en-GB" sz="1200" b="0" i="0" u="none" strike="noStrike" kern="1200" cap="none" spc="0" normalizeH="0" baseline="0" noProof="0" dirty="0">
              <a:ln>
                <a:noFill/>
              </a:ln>
              <a:solidFill>
                <a:srgbClr val="A5A5A5">
                  <a:lumMod val="50000"/>
                </a:srgbClr>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a:buNone/>
              <a:tabLst/>
              <a:defRPr/>
            </a:pPr>
            <a:endParaRPr kumimoji="0" lang="en-GB" sz="1600" b="1" i="0" u="none" strike="noStrike" kern="1200" cap="none" spc="0" normalizeH="0" baseline="0" noProof="0" dirty="0">
              <a:ln>
                <a:noFill/>
              </a:ln>
              <a:solidFill>
                <a:srgbClr val="00A499"/>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a:buNone/>
              <a:tabLst/>
              <a:defRPr/>
            </a:pPr>
            <a:endParaRPr kumimoji="0" lang="en-GB" sz="1600" b="0" i="0" u="none" strike="noStrike" kern="1200" cap="none" spc="0" normalizeH="0" baseline="0" noProof="0" dirty="0">
              <a:ln>
                <a:noFill/>
              </a:ln>
              <a:solidFill>
                <a:srgbClr val="00A499"/>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a:buNone/>
              <a:tabLst/>
              <a:defRPr/>
            </a:pPr>
            <a:endParaRPr kumimoji="0" lang="en-GB" sz="1600" b="1" i="0" u="none" strike="noStrike" kern="1200" cap="none" spc="0" normalizeH="0" baseline="0" noProof="0" dirty="0">
              <a:ln>
                <a:noFill/>
              </a:ln>
              <a:solidFill>
                <a:srgbClr val="00A499"/>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a:buChar char="•"/>
              <a:tabLst/>
              <a:defRPr/>
            </a:pPr>
            <a:endParaRPr kumimoji="0" lang="en-GB" sz="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39359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B607B98-7700-4DC9-8BE8-A876255F9C5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Slide Number Placeholder 3">
            <a:extLst>
              <a:ext uri="{FF2B5EF4-FFF2-40B4-BE49-F238E27FC236}">
                <a16:creationId xmlns:a16="http://schemas.microsoft.com/office/drawing/2014/main" id="{B1E6C96E-6B60-4C1F-B0CC-2D521999B109}"/>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39CDA75F-C9EF-7C4F-8CA9-CDD96DEAE3C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D57A8C0-3E6A-4623-B85E-0A4965280333}"/>
              </a:ext>
            </a:extLst>
          </p:cNvPr>
          <p:cNvSpPr>
            <a:spLocks noGrp="1"/>
          </p:cNvSpPr>
          <p:nvPr>
            <p:ph type="title"/>
          </p:nvPr>
        </p:nvSpPr>
        <p:spPr/>
        <p:txBody>
          <a:bodyPr/>
          <a:lstStyle/>
          <a:p>
            <a:r>
              <a:rPr lang="en-GB" sz="4000" b="1" dirty="0">
                <a:solidFill>
                  <a:srgbClr val="00A9CE"/>
                </a:solidFill>
              </a:rPr>
              <a:t>Reminders for dental practice/service preparedness in the current context</a:t>
            </a:r>
          </a:p>
        </p:txBody>
      </p:sp>
      <p:graphicFrame>
        <p:nvGraphicFramePr>
          <p:cNvPr id="3" name="Diagram 2">
            <a:extLst>
              <a:ext uri="{FF2B5EF4-FFF2-40B4-BE49-F238E27FC236}">
                <a16:creationId xmlns:a16="http://schemas.microsoft.com/office/drawing/2014/main" id="{A532C66D-E322-4AF2-8431-9D82C935A095}"/>
              </a:ext>
            </a:extLst>
          </p:cNvPr>
          <p:cNvGraphicFramePr/>
          <p:nvPr/>
        </p:nvGraphicFramePr>
        <p:xfrm>
          <a:off x="705618" y="1507252"/>
          <a:ext cx="10648182" cy="50761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90804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7A8C0-3E6A-4623-B85E-0A4965280333}"/>
              </a:ext>
            </a:extLst>
          </p:cNvPr>
          <p:cNvSpPr>
            <a:spLocks noGrp="1"/>
          </p:cNvSpPr>
          <p:nvPr>
            <p:ph type="title"/>
          </p:nvPr>
        </p:nvSpPr>
        <p:spPr>
          <a:xfrm>
            <a:off x="348343" y="124892"/>
            <a:ext cx="3841820" cy="1143000"/>
          </a:xfrm>
        </p:spPr>
        <p:txBody>
          <a:bodyPr/>
          <a:lstStyle/>
          <a:p>
            <a:r>
              <a:rPr lang="en-GB" sz="4000" b="1" dirty="0">
                <a:solidFill>
                  <a:srgbClr val="00A9CE"/>
                </a:solidFill>
              </a:rPr>
              <a:t>Information cascade and contingency planning</a:t>
            </a:r>
            <a:br>
              <a:rPr lang="en-GB" sz="4000" b="1" dirty="0">
                <a:solidFill>
                  <a:srgbClr val="00A9CE"/>
                </a:solidFill>
              </a:rPr>
            </a:br>
            <a:br>
              <a:rPr lang="en-GB" sz="4000" b="1" dirty="0">
                <a:solidFill>
                  <a:srgbClr val="00A9CE"/>
                </a:solidFill>
              </a:rPr>
            </a:br>
            <a:endParaRPr lang="en-GB" sz="4000" b="1" dirty="0">
              <a:solidFill>
                <a:srgbClr val="00A9CE"/>
              </a:solidFill>
            </a:endParaRPr>
          </a:p>
        </p:txBody>
      </p:sp>
      <p:sp>
        <p:nvSpPr>
          <p:cNvPr id="4" name="Slide Number Placeholder 3">
            <a:extLst>
              <a:ext uri="{FF2B5EF4-FFF2-40B4-BE49-F238E27FC236}">
                <a16:creationId xmlns:a16="http://schemas.microsoft.com/office/drawing/2014/main" id="{B1E6C96E-6B60-4C1F-B0CC-2D521999B10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CDA75F-C9EF-7C4F-8CA9-CDD96DEAE3C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65D8F6FB-2576-42CE-B816-6318D61E6E07}"/>
              </a:ext>
            </a:extLst>
          </p:cNvPr>
          <p:cNvPicPr>
            <a:picLocks noChangeAspect="1"/>
          </p:cNvPicPr>
          <p:nvPr/>
        </p:nvPicPr>
        <p:blipFill>
          <a:blip r:embed="rId2"/>
          <a:stretch>
            <a:fillRect/>
          </a:stretch>
        </p:blipFill>
        <p:spPr>
          <a:xfrm>
            <a:off x="3884986" y="124892"/>
            <a:ext cx="4725614" cy="6733108"/>
          </a:xfrm>
          <a:prstGeom prst="rect">
            <a:avLst/>
          </a:prstGeom>
        </p:spPr>
      </p:pic>
      <p:sp>
        <p:nvSpPr>
          <p:cNvPr id="3" name="Rectangle 2">
            <a:extLst>
              <a:ext uri="{FF2B5EF4-FFF2-40B4-BE49-F238E27FC236}">
                <a16:creationId xmlns:a16="http://schemas.microsoft.com/office/drawing/2014/main" id="{D8377BD2-3D3D-469A-8784-48EA5168AA4B}"/>
              </a:ext>
            </a:extLst>
          </p:cNvPr>
          <p:cNvSpPr/>
          <p:nvPr/>
        </p:nvSpPr>
        <p:spPr>
          <a:xfrm>
            <a:off x="8793290" y="344562"/>
            <a:ext cx="3505390" cy="378565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00A9CE"/>
                </a:solidFill>
                <a:effectLst/>
                <a:uLnTx/>
                <a:uFillTx/>
                <a:latin typeface="Calibri" panose="020F0502020204030204"/>
                <a:ea typeface="+mn-ea"/>
                <a:cs typeface="+mn-cs"/>
              </a:rPr>
              <a:t>Detail of local cascade to be promulgated through Regional Dental Teams </a:t>
            </a:r>
            <a:endParaRPr kumimoji="0" lang="en-GB" sz="4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448106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te xmlns="5d66da30-c57e-467e-bd92-94ce3dcc2d9c">2020-02-06T00:00:00+00:00</Date>
    <TaxKeywordTaxHTField xmlns="f90e7bc6-a3db-487f-b513-bfabef5bed32">
      <Terms xmlns="http://schemas.microsoft.com/office/infopath/2007/PartnerControls"/>
    </TaxKeywordTaxHTField>
    <template xmlns="5d66da30-c57e-467e-bd92-94ce3dcc2d9c">Presentation</template>
    <TaxCatchAll xmlns="cccaf3ac-2de9-44d4-aa31-54302fceb5f7"/>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54A07F297CB714AA444711BE03C57E6" ma:contentTypeVersion="9" ma:contentTypeDescription="Create a new document." ma:contentTypeScope="" ma:versionID="8169ffbeba509925200f3a3d0b494290">
  <xsd:schema xmlns:xsd="http://www.w3.org/2001/XMLSchema" xmlns:xs="http://www.w3.org/2001/XMLSchema" xmlns:p="http://schemas.microsoft.com/office/2006/metadata/properties" xmlns:ns2="f90e7bc6-a3db-487f-b513-bfabef5bed32" xmlns:ns3="cccaf3ac-2de9-44d4-aa31-54302fceb5f7" xmlns:ns4="5d66da30-c57e-467e-bd92-94ce3dcc2d9c" targetNamespace="http://schemas.microsoft.com/office/2006/metadata/properties" ma:root="true" ma:fieldsID="96a69e71d600c1e148d8985e5128b887" ns2:_="" ns3:_="" ns4:_="">
    <xsd:import namespace="f90e7bc6-a3db-487f-b513-bfabef5bed32"/>
    <xsd:import namespace="cccaf3ac-2de9-44d4-aa31-54302fceb5f7"/>
    <xsd:import namespace="5d66da30-c57e-467e-bd92-94ce3dcc2d9c"/>
    <xsd:element name="properties">
      <xsd:complexType>
        <xsd:sequence>
          <xsd:element name="documentManagement">
            <xsd:complexType>
              <xsd:all>
                <xsd:element ref="ns2:TaxKeywordTaxHTField" minOccurs="0"/>
                <xsd:element ref="ns3:TaxCatchAll" minOccurs="0"/>
                <xsd:element ref="ns4:MediaServiceMetadata" minOccurs="0"/>
                <xsd:element ref="ns4:MediaServiceFastMetadata" minOccurs="0"/>
                <xsd:element ref="ns4:template" minOccurs="0"/>
                <xsd:element ref="ns2:SharedWithUsers" minOccurs="0"/>
                <xsd:element ref="ns2:SharedWithDetails" minOccurs="0"/>
                <xsd:element ref="ns4: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0e7bc6-a3db-487f-b513-bfabef5bed32" elementFormDefault="qualified">
    <xsd:import namespace="http://schemas.microsoft.com/office/2006/documentManagement/types"/>
    <xsd:import namespace="http://schemas.microsoft.com/office/infopath/2007/PartnerControls"/>
    <xsd:element name="TaxKeywordTaxHTField" ma:index="9" nillable="true" ma:taxonomy="true" ma:internalName="TaxKeywordTaxHTField" ma:taxonomyFieldName="TaxKeyword" ma:displayName="Enterprise Keywords" ma:fieldId="{23f27201-bee3-471e-b2e7-b64fd8b7ca38}" ma:taxonomyMulti="true" ma:sspId="443b0bdb-28a8-4814-9fb9-624c17c095fc" ma:termSetId="00000000-0000-0000-0000-000000000000" ma:anchorId="00000000-0000-0000-0000-000000000000" ma:open="true" ma:isKeyword="true">
      <xsd:complexType>
        <xsd:sequence>
          <xsd:element ref="pc:Terms" minOccurs="0" maxOccurs="1"/>
        </xsd:sequence>
      </xsd:complexType>
    </xsd:element>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9149f758-a6f2-4b74-bc3e-e8922073796b}" ma:internalName="TaxCatchAll" ma:showField="CatchAllData" ma:web="f90e7bc6-a3db-487f-b513-bfabef5bed3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d66da30-c57e-467e-bd92-94ce3dcc2d9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template" ma:index="13" nillable="true" ma:displayName="template" ma:format="Dropdown" ma:internalName="template">
      <xsd:simpleType>
        <xsd:restriction base="dms:Text">
          <xsd:maxLength value="255"/>
        </xsd:restriction>
      </xsd:simpleType>
    </xsd:element>
    <xsd:element name="Date" ma:index="16" nillable="true" ma:displayName="Date" ma:format="DateTime" ma:internalNam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D9FD49-C1C5-400A-B04D-90A236984D1F}">
  <ds:schemaRefs>
    <ds:schemaRef ds:uri="f90e7bc6-a3db-487f-b513-bfabef5bed32"/>
    <ds:schemaRef ds:uri="http://schemas.microsoft.com/office/2006/documentManagement/types"/>
    <ds:schemaRef ds:uri="http://purl.org/dc/elements/1.1/"/>
    <ds:schemaRef ds:uri="http://schemas.openxmlformats.org/package/2006/metadata/core-properties"/>
    <ds:schemaRef ds:uri="http://purl.org/dc/dcmitype/"/>
    <ds:schemaRef ds:uri="http://schemas.microsoft.com/office/infopath/2007/PartnerControls"/>
    <ds:schemaRef ds:uri="http://schemas.microsoft.com/office/2006/metadata/properties"/>
    <ds:schemaRef ds:uri="5d66da30-c57e-467e-bd92-94ce3dcc2d9c"/>
    <ds:schemaRef ds:uri="cccaf3ac-2de9-44d4-aa31-54302fceb5f7"/>
    <ds:schemaRef ds:uri="http://www.w3.org/XML/1998/namespace"/>
    <ds:schemaRef ds:uri="http://purl.org/dc/terms/"/>
  </ds:schemaRefs>
</ds:datastoreItem>
</file>

<file path=customXml/itemProps2.xml><?xml version="1.0" encoding="utf-8"?>
<ds:datastoreItem xmlns:ds="http://schemas.openxmlformats.org/officeDocument/2006/customXml" ds:itemID="{29CE14AB-F942-4F81-98BA-13239629BB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0e7bc6-a3db-487f-b513-bfabef5bed32"/>
    <ds:schemaRef ds:uri="cccaf3ac-2de9-44d4-aa31-54302fceb5f7"/>
    <ds:schemaRef ds:uri="5d66da30-c57e-467e-bd92-94ce3dcc2d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333066-D95F-4DC9-8F45-8431A5C3C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1175</TotalTime>
  <Words>593</Words>
  <Application>Microsoft Office PowerPoint</Application>
  <PresentationFormat>Widescreen</PresentationFormat>
  <Paragraphs>72</Paragraphs>
  <Slides>7</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Arial</vt:lpstr>
      <vt:lpstr>Calibri</vt:lpstr>
      <vt:lpstr>Calibri Light</vt:lpstr>
      <vt:lpstr>Symbol</vt:lpstr>
      <vt:lpstr>Wingdings</vt:lpstr>
      <vt:lpstr>Custom Design</vt:lpstr>
      <vt:lpstr>2_Office Theme</vt:lpstr>
      <vt:lpstr>1_Office Theme</vt:lpstr>
      <vt:lpstr>PowerPoint Presentation</vt:lpstr>
      <vt:lpstr>PowerPoint Presentation</vt:lpstr>
      <vt:lpstr>Current situation: national resurgence</vt:lpstr>
      <vt:lpstr>Local outbreak management</vt:lpstr>
      <vt:lpstr>How have we asked NHSE&amp;I to support dental services in the current context?</vt:lpstr>
      <vt:lpstr>Reminders for dental practice/service preparedness in the current context</vt:lpstr>
      <vt:lpstr>Information cascade and contingency planning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Taylor</dc:creator>
  <cp:lastModifiedBy>Pam Swain</cp:lastModifiedBy>
  <cp:revision>46</cp:revision>
  <dcterms:created xsi:type="dcterms:W3CDTF">2020-08-19T12:45:34Z</dcterms:created>
  <dcterms:modified xsi:type="dcterms:W3CDTF">2020-09-25T09:45:50Z</dcterms:modified>
</cp:coreProperties>
</file>